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7" r:id="rId3"/>
    <p:sldId id="258" r:id="rId4"/>
    <p:sldId id="259"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9A1A11C4-868C-4C75-8C9B-41FDC6A31264}" type="datetimeFigureOut">
              <a:rPr lang="en-US" smtClean="0"/>
              <a:t>3/26/2020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680C7AA1-5B4B-4ACA-8B40-7B6AED2A00D8}" type="slidenum">
              <a:rPr lang="en-US" smtClean="0"/>
              <a:t>‹#›</a:t>
            </a:fld>
            <a:endParaRPr lang="en-US"/>
          </a:p>
        </p:txBody>
      </p:sp>
    </p:spTree>
    <p:extLst>
      <p:ext uri="{BB962C8B-B14F-4D97-AF65-F5344CB8AC3E}">
        <p14:creationId xmlns:p14="http://schemas.microsoft.com/office/powerpoint/2010/main" val="2176287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9A1A11C4-868C-4C75-8C9B-41FDC6A31264}" type="datetimeFigureOut">
              <a:rPr lang="en-US" smtClean="0"/>
              <a:t>3/26/2020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680C7AA1-5B4B-4ACA-8B40-7B6AED2A00D8}" type="slidenum">
              <a:rPr lang="en-US" smtClean="0"/>
              <a:t>‹#›</a:t>
            </a:fld>
            <a:endParaRPr lang="en-US"/>
          </a:p>
        </p:txBody>
      </p:sp>
    </p:spTree>
    <p:extLst>
      <p:ext uri="{BB962C8B-B14F-4D97-AF65-F5344CB8AC3E}">
        <p14:creationId xmlns:p14="http://schemas.microsoft.com/office/powerpoint/2010/main" val="2798683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9A1A11C4-868C-4C75-8C9B-41FDC6A31264}" type="datetimeFigureOut">
              <a:rPr lang="en-US" smtClean="0"/>
              <a:t>3/26/2020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680C7AA1-5B4B-4ACA-8B40-7B6AED2A00D8}" type="slidenum">
              <a:rPr lang="en-US" smtClean="0"/>
              <a:t>‹#›</a:t>
            </a:fld>
            <a:endParaRPr lang="en-US"/>
          </a:p>
        </p:txBody>
      </p:sp>
    </p:spTree>
    <p:extLst>
      <p:ext uri="{BB962C8B-B14F-4D97-AF65-F5344CB8AC3E}">
        <p14:creationId xmlns:p14="http://schemas.microsoft.com/office/powerpoint/2010/main" val="2200993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9A1A11C4-868C-4C75-8C9B-41FDC6A31264}" type="datetimeFigureOut">
              <a:rPr lang="en-US" smtClean="0"/>
              <a:t>3/26/2020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680C7AA1-5B4B-4ACA-8B40-7B6AED2A00D8}" type="slidenum">
              <a:rPr lang="en-US" smtClean="0"/>
              <a:t>‹#›</a:t>
            </a:fld>
            <a:endParaRPr lang="en-US"/>
          </a:p>
        </p:txBody>
      </p:sp>
    </p:spTree>
    <p:extLst>
      <p:ext uri="{BB962C8B-B14F-4D97-AF65-F5344CB8AC3E}">
        <p14:creationId xmlns:p14="http://schemas.microsoft.com/office/powerpoint/2010/main" val="2600041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9A1A11C4-868C-4C75-8C9B-41FDC6A31264}" type="datetimeFigureOut">
              <a:rPr lang="en-US" smtClean="0"/>
              <a:t>3/26/2020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680C7AA1-5B4B-4ACA-8B40-7B6AED2A00D8}" type="slidenum">
              <a:rPr lang="en-US" smtClean="0"/>
              <a:t>‹#›</a:t>
            </a:fld>
            <a:endParaRPr lang="en-US"/>
          </a:p>
        </p:txBody>
      </p:sp>
    </p:spTree>
    <p:extLst>
      <p:ext uri="{BB962C8B-B14F-4D97-AF65-F5344CB8AC3E}">
        <p14:creationId xmlns:p14="http://schemas.microsoft.com/office/powerpoint/2010/main" val="5379700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9A1A11C4-868C-4C75-8C9B-41FDC6A31264}" type="datetimeFigureOut">
              <a:rPr lang="en-US" smtClean="0"/>
              <a:t>3/26/2020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680C7AA1-5B4B-4ACA-8B40-7B6AED2A00D8}" type="slidenum">
              <a:rPr lang="en-US" smtClean="0"/>
              <a:t>‹#›</a:t>
            </a:fld>
            <a:endParaRPr lang="en-US"/>
          </a:p>
        </p:txBody>
      </p:sp>
    </p:spTree>
    <p:extLst>
      <p:ext uri="{BB962C8B-B14F-4D97-AF65-F5344CB8AC3E}">
        <p14:creationId xmlns:p14="http://schemas.microsoft.com/office/powerpoint/2010/main" val="3311179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9A1A11C4-868C-4C75-8C9B-41FDC6A31264}" type="datetimeFigureOut">
              <a:rPr lang="en-US" smtClean="0"/>
              <a:t>3/26/2020</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680C7AA1-5B4B-4ACA-8B40-7B6AED2A00D8}" type="slidenum">
              <a:rPr lang="en-US" smtClean="0"/>
              <a:t>‹#›</a:t>
            </a:fld>
            <a:endParaRPr lang="en-US"/>
          </a:p>
        </p:txBody>
      </p:sp>
    </p:spTree>
    <p:extLst>
      <p:ext uri="{BB962C8B-B14F-4D97-AF65-F5344CB8AC3E}">
        <p14:creationId xmlns:p14="http://schemas.microsoft.com/office/powerpoint/2010/main" val="41523649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9A1A11C4-868C-4C75-8C9B-41FDC6A31264}" type="datetimeFigureOut">
              <a:rPr lang="en-US" smtClean="0"/>
              <a:t>3/26/2020</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680C7AA1-5B4B-4ACA-8B40-7B6AED2A00D8}" type="slidenum">
              <a:rPr lang="en-US" smtClean="0"/>
              <a:t>‹#›</a:t>
            </a:fld>
            <a:endParaRPr lang="en-US"/>
          </a:p>
        </p:txBody>
      </p:sp>
    </p:spTree>
    <p:extLst>
      <p:ext uri="{BB962C8B-B14F-4D97-AF65-F5344CB8AC3E}">
        <p14:creationId xmlns:p14="http://schemas.microsoft.com/office/powerpoint/2010/main" val="16872590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9A1A11C4-868C-4C75-8C9B-41FDC6A31264}" type="datetimeFigureOut">
              <a:rPr lang="en-US" smtClean="0"/>
              <a:t>3/26/2020</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680C7AA1-5B4B-4ACA-8B40-7B6AED2A00D8}" type="slidenum">
              <a:rPr lang="en-US" smtClean="0"/>
              <a:t>‹#›</a:t>
            </a:fld>
            <a:endParaRPr lang="en-US"/>
          </a:p>
        </p:txBody>
      </p:sp>
    </p:spTree>
    <p:extLst>
      <p:ext uri="{BB962C8B-B14F-4D97-AF65-F5344CB8AC3E}">
        <p14:creationId xmlns:p14="http://schemas.microsoft.com/office/powerpoint/2010/main" val="29034836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A1A11C4-868C-4C75-8C9B-41FDC6A31264}" type="datetimeFigureOut">
              <a:rPr lang="en-US" smtClean="0"/>
              <a:t>3/26/2020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680C7AA1-5B4B-4ACA-8B40-7B6AED2A00D8}" type="slidenum">
              <a:rPr lang="en-US" smtClean="0"/>
              <a:t>‹#›</a:t>
            </a:fld>
            <a:endParaRPr lang="en-US"/>
          </a:p>
        </p:txBody>
      </p:sp>
    </p:spTree>
    <p:extLst>
      <p:ext uri="{BB962C8B-B14F-4D97-AF65-F5344CB8AC3E}">
        <p14:creationId xmlns:p14="http://schemas.microsoft.com/office/powerpoint/2010/main" val="814800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A1A11C4-868C-4C75-8C9B-41FDC6A31264}" type="datetimeFigureOut">
              <a:rPr lang="en-US" smtClean="0"/>
              <a:t>3/26/2020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680C7AA1-5B4B-4ACA-8B40-7B6AED2A00D8}" type="slidenum">
              <a:rPr lang="en-US" smtClean="0"/>
              <a:t>‹#›</a:t>
            </a:fld>
            <a:endParaRPr lang="en-US"/>
          </a:p>
        </p:txBody>
      </p:sp>
    </p:spTree>
    <p:extLst>
      <p:ext uri="{BB962C8B-B14F-4D97-AF65-F5344CB8AC3E}">
        <p14:creationId xmlns:p14="http://schemas.microsoft.com/office/powerpoint/2010/main" val="38463588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1A11C4-868C-4C75-8C9B-41FDC6A31264}" type="datetimeFigureOut">
              <a:rPr lang="en-US" smtClean="0"/>
              <a:t>3/26/2020</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0C7AA1-5B4B-4ACA-8B40-7B6AED2A00D8}" type="slidenum">
              <a:rPr lang="en-US" smtClean="0"/>
              <a:t>‹#›</a:t>
            </a:fld>
            <a:endParaRPr lang="en-US"/>
          </a:p>
        </p:txBody>
      </p:sp>
    </p:spTree>
    <p:extLst>
      <p:ext uri="{BB962C8B-B14F-4D97-AF65-F5344CB8AC3E}">
        <p14:creationId xmlns:p14="http://schemas.microsoft.com/office/powerpoint/2010/main" val="13338477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6200" y="228600"/>
            <a:ext cx="8915400" cy="3581400"/>
          </a:xfrm>
        </p:spPr>
        <p:style>
          <a:lnRef idx="1">
            <a:schemeClr val="accent2"/>
          </a:lnRef>
          <a:fillRef idx="2">
            <a:schemeClr val="accent2"/>
          </a:fillRef>
          <a:effectRef idx="1">
            <a:schemeClr val="accent2"/>
          </a:effectRef>
          <a:fontRef idx="minor">
            <a:schemeClr val="dk1"/>
          </a:fontRef>
        </p:style>
        <p:txBody>
          <a:bodyPr>
            <a:noAutofit/>
          </a:bodyPr>
          <a:lstStyle/>
          <a:p>
            <a:pPr rtl="1"/>
            <a:r>
              <a:rPr lang="ar-EG" sz="6600" dirty="0" smtClean="0">
                <a:solidFill>
                  <a:srgbClr val="0070C0"/>
                </a:solidFill>
                <a:cs typeface="PT Bold Heading" pitchFamily="2" charset="-78"/>
              </a:rPr>
              <a:t>فن الاتيكيت والبروتوكول </a:t>
            </a:r>
            <a:r>
              <a:rPr lang="ar-EG" sz="6600" dirty="0" smtClean="0">
                <a:cs typeface="PT Bold Heading" pitchFamily="2" charset="-78"/>
              </a:rPr>
              <a:t/>
            </a:r>
            <a:br>
              <a:rPr lang="ar-EG" sz="6600" dirty="0" smtClean="0">
                <a:cs typeface="PT Bold Heading" pitchFamily="2" charset="-78"/>
              </a:rPr>
            </a:br>
            <a:r>
              <a:rPr lang="ar-EG" sz="6600" dirty="0" smtClean="0">
                <a:cs typeface="PT Bold Heading" pitchFamily="2" charset="-78"/>
              </a:rPr>
              <a:t>الثلاثاء </a:t>
            </a:r>
            <a:r>
              <a:rPr lang="ar-EG" sz="6600" dirty="0" smtClean="0">
                <a:cs typeface="PT Bold Heading" pitchFamily="2" charset="-78"/>
              </a:rPr>
              <a:t>31 </a:t>
            </a:r>
            <a:r>
              <a:rPr lang="ar-EG" sz="6600" dirty="0" smtClean="0">
                <a:cs typeface="PT Bold Heading" pitchFamily="2" charset="-78"/>
              </a:rPr>
              <a:t>/ 3 / 2020 م</a:t>
            </a:r>
            <a:br>
              <a:rPr lang="ar-EG" sz="6600" dirty="0" smtClean="0">
                <a:cs typeface="PT Bold Heading" pitchFamily="2" charset="-78"/>
              </a:rPr>
            </a:br>
            <a:r>
              <a:rPr lang="ar-EG" sz="6600" dirty="0" smtClean="0">
                <a:solidFill>
                  <a:srgbClr val="C00000"/>
                </a:solidFill>
                <a:cs typeface="PT Bold Heading" pitchFamily="2" charset="-78"/>
              </a:rPr>
              <a:t>الفرقة الثانية إعلام بنها</a:t>
            </a:r>
            <a:endParaRPr lang="en-US" sz="6600" dirty="0">
              <a:solidFill>
                <a:srgbClr val="C00000"/>
              </a:solidFill>
              <a:cs typeface="PT Bold Heading" pitchFamily="2" charset="-78"/>
            </a:endParaRPr>
          </a:p>
        </p:txBody>
      </p:sp>
      <p:sp>
        <p:nvSpPr>
          <p:cNvPr id="3" name="عنوان فرعي 2"/>
          <p:cNvSpPr>
            <a:spLocks noGrp="1"/>
          </p:cNvSpPr>
          <p:nvPr>
            <p:ph type="subTitle" idx="1"/>
          </p:nvPr>
        </p:nvSpPr>
        <p:spPr>
          <a:xfrm>
            <a:off x="152400" y="3886200"/>
            <a:ext cx="8839200" cy="2819400"/>
          </a:xfrm>
        </p:spPr>
        <p:style>
          <a:lnRef idx="0">
            <a:schemeClr val="accent6"/>
          </a:lnRef>
          <a:fillRef idx="3">
            <a:schemeClr val="accent6"/>
          </a:fillRef>
          <a:effectRef idx="3">
            <a:schemeClr val="accent6"/>
          </a:effectRef>
          <a:fontRef idx="minor">
            <a:schemeClr val="lt1"/>
          </a:fontRef>
        </p:style>
        <p:txBody>
          <a:bodyPr>
            <a:normAutofit/>
          </a:bodyPr>
          <a:lstStyle/>
          <a:p>
            <a:r>
              <a:rPr lang="ar-EG" sz="6000" dirty="0" smtClean="0">
                <a:solidFill>
                  <a:srgbClr val="002060"/>
                </a:solidFill>
                <a:cs typeface="PT Bold Heading" pitchFamily="2" charset="-78"/>
              </a:rPr>
              <a:t>دكتور </a:t>
            </a:r>
          </a:p>
          <a:p>
            <a:r>
              <a:rPr lang="ar-EG" sz="6000" dirty="0" smtClean="0">
                <a:solidFill>
                  <a:srgbClr val="002060"/>
                </a:solidFill>
                <a:cs typeface="PT Bold Heading" pitchFamily="2" charset="-78"/>
              </a:rPr>
              <a:t>محمد عبد البديع السيد</a:t>
            </a:r>
            <a:endParaRPr lang="en-US" sz="6000" dirty="0">
              <a:solidFill>
                <a:srgbClr val="002060"/>
              </a:solidFill>
              <a:cs typeface="PT Bold Heading" pitchFamily="2" charset="-78"/>
            </a:endParaRPr>
          </a:p>
        </p:txBody>
      </p:sp>
    </p:spTree>
    <p:extLst>
      <p:ext uri="{BB962C8B-B14F-4D97-AF65-F5344CB8AC3E}">
        <p14:creationId xmlns:p14="http://schemas.microsoft.com/office/powerpoint/2010/main" val="21371264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1"/>
            <a:r>
              <a:rPr lang="ar-SA" b="1" dirty="0"/>
              <a:t>3- إتيكيت الحديث في التليفون </a:t>
            </a:r>
            <a:endParaRPr lang="en-US" b="1" dirty="0"/>
          </a:p>
        </p:txBody>
      </p:sp>
      <p:sp>
        <p:nvSpPr>
          <p:cNvPr id="3" name="عنصر نائب للمحتوى 2"/>
          <p:cNvSpPr>
            <a:spLocks noGrp="1"/>
          </p:cNvSpPr>
          <p:nvPr>
            <p:ph idx="1"/>
          </p:nvPr>
        </p:nvSpPr>
        <p:spPr>
          <a:xfrm>
            <a:off x="152400" y="1600200"/>
            <a:ext cx="8534400" cy="5105400"/>
          </a:xfrm>
        </p:spPr>
        <p:style>
          <a:lnRef idx="1">
            <a:schemeClr val="accent2"/>
          </a:lnRef>
          <a:fillRef idx="2">
            <a:schemeClr val="accent2"/>
          </a:fillRef>
          <a:effectRef idx="1">
            <a:schemeClr val="accent2"/>
          </a:effectRef>
          <a:fontRef idx="minor">
            <a:schemeClr val="dk1"/>
          </a:fontRef>
        </p:style>
        <p:txBody>
          <a:bodyPr>
            <a:normAutofit fontScale="92500" lnSpcReduction="10000"/>
          </a:bodyPr>
          <a:lstStyle/>
          <a:p>
            <a:pPr marL="0" indent="0" algn="r" rtl="1">
              <a:buNone/>
            </a:pPr>
            <a:r>
              <a:rPr lang="ar-SA" b="1" dirty="0"/>
              <a:t>أ – الاتصال في الأوقات المناسبة .</a:t>
            </a:r>
            <a:endParaRPr lang="en-US" b="1" dirty="0"/>
          </a:p>
          <a:p>
            <a:pPr marL="0" indent="0" algn="r" rtl="1">
              <a:buNone/>
            </a:pPr>
            <a:r>
              <a:rPr lang="ar-SA" b="1" dirty="0"/>
              <a:t>ب – تجنب اماكن التشويش والضجيج .</a:t>
            </a:r>
            <a:endParaRPr lang="en-US" b="1" dirty="0"/>
          </a:p>
          <a:p>
            <a:pPr marL="0" indent="0" algn="r" rtl="1">
              <a:buNone/>
            </a:pPr>
            <a:r>
              <a:rPr lang="ar-SA" b="1" dirty="0"/>
              <a:t>ج – عرف نفسك مباشرة .</a:t>
            </a:r>
            <a:endParaRPr lang="en-US" b="1" dirty="0"/>
          </a:p>
          <a:p>
            <a:pPr marL="0" indent="0" algn="r" rtl="1">
              <a:buNone/>
            </a:pPr>
            <a:r>
              <a:rPr lang="ar-SA" b="1" dirty="0"/>
              <a:t>د – الاختصار في المكالمة .</a:t>
            </a:r>
            <a:endParaRPr lang="en-US" b="1" dirty="0"/>
          </a:p>
          <a:p>
            <a:pPr marL="0" indent="0" algn="r" rtl="1">
              <a:buNone/>
            </a:pPr>
            <a:r>
              <a:rPr lang="ar-SA" b="1" dirty="0"/>
              <a:t>هـ- الاختصار قدر الإمكان في المكالمة </a:t>
            </a:r>
            <a:endParaRPr lang="ar-EG" b="1" dirty="0" smtClean="0"/>
          </a:p>
          <a:p>
            <a:pPr marL="0" indent="0" algn="r" rtl="1">
              <a:buNone/>
            </a:pPr>
            <a:r>
              <a:rPr lang="ar-SA" b="1" dirty="0"/>
              <a:t>و-لا يتم تقديم العزاء بالتليفون إلا إذا كنت في بلد آخر.</a:t>
            </a:r>
            <a:br>
              <a:rPr lang="ar-SA" b="1" dirty="0"/>
            </a:br>
            <a:r>
              <a:rPr lang="ar-SA" b="1" dirty="0"/>
              <a:t>ز- التقليل في السلامات والتحيات في مكالمة المريض قدر الإمكان </a:t>
            </a:r>
            <a:endParaRPr lang="ar-EG" b="1" dirty="0" smtClean="0"/>
          </a:p>
          <a:p>
            <a:pPr marL="0" indent="0" algn="r" rtl="1">
              <a:buNone/>
            </a:pPr>
            <a:r>
              <a:rPr lang="ar-SA" b="1" dirty="0"/>
              <a:t>ح - يفضل استخدام التليفون مع غير الأقارب من الساعة العاشرة صباحاَ إلى الساعة العاشرة مساءَ.</a:t>
            </a:r>
            <a:br>
              <a:rPr lang="ar-SA" b="1" dirty="0"/>
            </a:br>
            <a:r>
              <a:rPr lang="ar-SA" b="1" dirty="0"/>
              <a:t>ط- التأكد من الرقم المطلوب حتى لا يتم ازعاج الآخرين.</a:t>
            </a:r>
            <a:endParaRPr lang="en-US" b="1" dirty="0"/>
          </a:p>
        </p:txBody>
      </p:sp>
    </p:spTree>
    <p:extLst>
      <p:ext uri="{BB962C8B-B14F-4D97-AF65-F5344CB8AC3E}">
        <p14:creationId xmlns:p14="http://schemas.microsoft.com/office/powerpoint/2010/main" val="34979934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rtl="1"/>
            <a:r>
              <a:rPr lang="ar-EG" sz="4800" b="1" dirty="0" smtClean="0"/>
              <a:t/>
            </a:r>
            <a:br>
              <a:rPr lang="ar-EG" sz="4800" b="1" dirty="0" smtClean="0"/>
            </a:br>
            <a:r>
              <a:rPr lang="ar-SA" sz="4800" b="1" dirty="0" smtClean="0"/>
              <a:t>إتيكيت </a:t>
            </a:r>
            <a:r>
              <a:rPr lang="ar-SA" sz="4800" b="1" dirty="0"/>
              <a:t>الحفلات والولائم  </a:t>
            </a:r>
            <a:r>
              <a:rPr lang="en-US" sz="4800" b="1" dirty="0"/>
              <a:t/>
            </a:r>
            <a:br>
              <a:rPr lang="en-US" sz="4800" b="1" dirty="0"/>
            </a:br>
            <a:endParaRPr lang="en-US" sz="4800" b="1" dirty="0"/>
          </a:p>
        </p:txBody>
      </p:sp>
      <p:sp>
        <p:nvSpPr>
          <p:cNvPr id="3" name="عنصر نائب للمحتوى 2"/>
          <p:cNvSpPr>
            <a:spLocks noGrp="1"/>
          </p:cNvSpPr>
          <p:nvPr>
            <p:ph idx="1"/>
          </p:nvPr>
        </p:nvSpPr>
        <p:spPr>
          <a:xfrm>
            <a:off x="381000" y="1600200"/>
            <a:ext cx="8534400" cy="4953000"/>
          </a:xfrm>
        </p:spPr>
        <p:style>
          <a:lnRef idx="1">
            <a:schemeClr val="accent5"/>
          </a:lnRef>
          <a:fillRef idx="2">
            <a:schemeClr val="accent5"/>
          </a:fillRef>
          <a:effectRef idx="1">
            <a:schemeClr val="accent5"/>
          </a:effectRef>
          <a:fontRef idx="minor">
            <a:schemeClr val="dk1"/>
          </a:fontRef>
        </p:style>
        <p:txBody>
          <a:bodyPr>
            <a:normAutofit/>
          </a:bodyPr>
          <a:lstStyle/>
          <a:p>
            <a:pPr algn="r" rtl="1"/>
            <a:r>
              <a:rPr lang="ar-SA" b="1" dirty="0"/>
              <a:t>يعتبر سلوك الإنسان في الحفلات والولائم وعلى المائدة وإتيكيت تناول الطعام انعكاسا للمجتمع والطبقة التي ينتمي إليها ، وتعتبر الحفلات والولائم مدخلاً هاماً للحياة الرسمية والاجتماعية ويحرص رجال المجتمع خاصة رجال الأعمال والسياسة والدبلوماسية على إقامة هذه الحفلات والمآدب من أجل كسب عدد من الصداقات وتسهيل عملية الاتصال بالناس.</a:t>
            </a:r>
            <a:endParaRPr lang="en-US" b="1" dirty="0"/>
          </a:p>
          <a:p>
            <a:pPr algn="r" rtl="1"/>
            <a:r>
              <a:rPr lang="ar-SA" b="1" dirty="0"/>
              <a:t>يقصد بالحفلات حفلات أعياد الميلاد، وحفلات الزفاف، والخطوبة، وحفلات العمل، والحفلات التي تقام خلال مواسم الأعياد، واحتفالات رأس السنة</a:t>
            </a:r>
            <a:endParaRPr lang="en-US" b="1" dirty="0"/>
          </a:p>
        </p:txBody>
      </p:sp>
    </p:spTree>
    <p:extLst>
      <p:ext uri="{BB962C8B-B14F-4D97-AF65-F5344CB8AC3E}">
        <p14:creationId xmlns:p14="http://schemas.microsoft.com/office/powerpoint/2010/main" val="19263965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381000"/>
            <a:ext cx="8763000" cy="6248400"/>
          </a:xfrm>
        </p:spPr>
        <p:style>
          <a:lnRef idx="1">
            <a:schemeClr val="accent5"/>
          </a:lnRef>
          <a:fillRef idx="2">
            <a:schemeClr val="accent5"/>
          </a:fillRef>
          <a:effectRef idx="1">
            <a:schemeClr val="accent5"/>
          </a:effectRef>
          <a:fontRef idx="minor">
            <a:schemeClr val="dk1"/>
          </a:fontRef>
        </p:style>
        <p:txBody>
          <a:bodyPr>
            <a:noAutofit/>
          </a:bodyPr>
          <a:lstStyle/>
          <a:p>
            <a:pPr marL="0" indent="0" algn="r" rtl="1">
              <a:buNone/>
            </a:pPr>
            <a:r>
              <a:rPr lang="ar-SA" b="1" dirty="0"/>
              <a:t>ولكي يتحاشى الشخص الوقوع بالإحراج خلال المشاركة بها يجب أن يتقيد بقواعد الإتيكيت التالية: </a:t>
            </a:r>
            <a:endParaRPr lang="en-US" b="1" dirty="0"/>
          </a:p>
          <a:p>
            <a:pPr marL="0" indent="0" algn="r" rtl="1">
              <a:buNone/>
            </a:pPr>
            <a:r>
              <a:rPr lang="ar-SA" b="1" dirty="0"/>
              <a:t>- تقول القاعدة الأولى أنّه لا يتوجب على الشخص أن يذهب إلى أي حفلة دون أن توجه له دعوة رسمية، وفي حال وجهت له دعوة يجب أن يؤكد حضوره </a:t>
            </a:r>
            <a:r>
              <a:rPr lang="ar-SA" b="1" dirty="0" smtClean="0"/>
              <a:t>للحفلة</a:t>
            </a:r>
            <a:endParaRPr lang="ar-EG" b="1" dirty="0" smtClean="0"/>
          </a:p>
          <a:p>
            <a:pPr marL="0" indent="0" algn="r" rtl="1">
              <a:buNone/>
            </a:pPr>
            <a:r>
              <a:rPr lang="ar-SA" b="1" dirty="0"/>
              <a:t>- خلال الحفلات يتم تخصيص أماكن معينة للمدعوين احرص على الجلوس في مكانك </a:t>
            </a:r>
            <a:r>
              <a:rPr lang="ar-SA" b="1" dirty="0" smtClean="0"/>
              <a:t>المخصص</a:t>
            </a:r>
            <a:endParaRPr lang="ar-EG" b="1" dirty="0" smtClean="0"/>
          </a:p>
          <a:p>
            <a:pPr marL="0" indent="0" algn="r" rtl="1">
              <a:buNone/>
            </a:pPr>
            <a:r>
              <a:rPr lang="ar-SA" b="1" dirty="0"/>
              <a:t>- تقول القاعدة الشهيرة ارتدي الملابس المناسبة في المكان المناسب، إذا كنت مدعو لحفلة زفاف أو حفل توزيع جوائز العمل ارتدي الملابس </a:t>
            </a:r>
            <a:r>
              <a:rPr lang="ar-SA" b="1" dirty="0" smtClean="0"/>
              <a:t>الرسمية</a:t>
            </a:r>
            <a:endParaRPr lang="ar-EG" b="1" dirty="0" smtClean="0"/>
          </a:p>
          <a:p>
            <a:pPr marL="0" indent="0" algn="r" rtl="1">
              <a:buNone/>
            </a:pPr>
            <a:r>
              <a:rPr lang="ar-SA" b="1" dirty="0"/>
              <a:t>- مهما كانت حالتك النفسية سيئة يجب أن تحافظ على بشاشة وجهك طوال الوقت</a:t>
            </a:r>
            <a:endParaRPr lang="en-US" b="1" dirty="0"/>
          </a:p>
        </p:txBody>
      </p:sp>
    </p:spTree>
    <p:extLst>
      <p:ext uri="{BB962C8B-B14F-4D97-AF65-F5344CB8AC3E}">
        <p14:creationId xmlns:p14="http://schemas.microsoft.com/office/powerpoint/2010/main" val="41540973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rtl="1"/>
            <a:r>
              <a:rPr lang="ar-SA" b="1" dirty="0"/>
              <a:t>ومن أهم اعتبارات الإتيكيت التي ينبغي مراعاتها عند تنظيم الحفلات</a:t>
            </a:r>
            <a:endParaRPr lang="en-US" b="1" dirty="0"/>
          </a:p>
        </p:txBody>
      </p:sp>
      <p:sp>
        <p:nvSpPr>
          <p:cNvPr id="3" name="عنصر نائب للمحتوى 2"/>
          <p:cNvSpPr>
            <a:spLocks noGrp="1"/>
          </p:cNvSpPr>
          <p:nvPr>
            <p:ph idx="1"/>
          </p:nvPr>
        </p:nvSpPr>
        <p:spPr>
          <a:xfrm>
            <a:off x="228600" y="1600200"/>
            <a:ext cx="8458200" cy="4953000"/>
          </a:xfrm>
        </p:spPr>
        <p:style>
          <a:lnRef idx="1">
            <a:schemeClr val="accent6"/>
          </a:lnRef>
          <a:fillRef idx="2">
            <a:schemeClr val="accent6"/>
          </a:fillRef>
          <a:effectRef idx="1">
            <a:schemeClr val="accent6"/>
          </a:effectRef>
          <a:fontRef idx="minor">
            <a:schemeClr val="dk1"/>
          </a:fontRef>
        </p:style>
        <p:txBody>
          <a:bodyPr/>
          <a:lstStyle/>
          <a:p>
            <a:pPr lvl="0" algn="r" rtl="1"/>
            <a:r>
              <a:rPr lang="ar-SA" b="1" dirty="0"/>
              <a:t>دعوة المدعوين مبكراً، وإتاحة المجال أمامهم للاعتذار</a:t>
            </a:r>
            <a:r>
              <a:rPr lang="en-US" b="1" dirty="0"/>
              <a:t>.  </a:t>
            </a:r>
          </a:p>
          <a:p>
            <a:pPr algn="r" rtl="1"/>
            <a:r>
              <a:rPr lang="ar-SA" b="1" dirty="0"/>
              <a:t>يفضل تنظيمها ضمن أيام العمل الأسبوعية </a:t>
            </a:r>
            <a:endParaRPr lang="ar-EG" b="1" dirty="0" smtClean="0"/>
          </a:p>
          <a:p>
            <a:pPr lvl="0" algn="r" rtl="1"/>
            <a:r>
              <a:rPr lang="ar-SA" b="1" dirty="0"/>
              <a:t>تهيئة مراسم الاستقبال بشكل يليق بمستوى المدعوين</a:t>
            </a:r>
            <a:r>
              <a:rPr lang="en-US" b="1" dirty="0"/>
              <a:t>.  </a:t>
            </a:r>
          </a:p>
          <a:p>
            <a:pPr algn="r" rtl="1"/>
            <a:r>
              <a:rPr lang="ar-SA" b="1" dirty="0"/>
              <a:t>الحفاظ على قواعد الأسبقية عند تناول الطعام، والتعارف </a:t>
            </a:r>
            <a:r>
              <a:rPr lang="ar-SA" b="1" dirty="0" smtClean="0"/>
              <a:t>والتقديم</a:t>
            </a:r>
            <a:endParaRPr lang="ar-EG" b="1" dirty="0" smtClean="0"/>
          </a:p>
          <a:p>
            <a:pPr lvl="0" algn="r" rtl="1"/>
            <a:r>
              <a:rPr lang="ar-SA" b="1" dirty="0"/>
              <a:t>ضرورة حضور المدعوين للاحتفال في وقت مناسب</a:t>
            </a:r>
            <a:r>
              <a:rPr lang="en-US" b="1" dirty="0"/>
              <a:t>.  </a:t>
            </a:r>
          </a:p>
          <a:p>
            <a:pPr algn="r" rtl="1"/>
            <a:r>
              <a:rPr lang="ar-SA" b="1" dirty="0"/>
              <a:t>قد تظهر الحاجة في بعض حفلات العشاء أو الغداء أو حفلات الشاي، إلى تحديد أسماء الحاضرين على موائدهم</a:t>
            </a:r>
            <a:endParaRPr lang="en-US" b="1" dirty="0"/>
          </a:p>
        </p:txBody>
      </p:sp>
    </p:spTree>
    <p:extLst>
      <p:ext uri="{BB962C8B-B14F-4D97-AF65-F5344CB8AC3E}">
        <p14:creationId xmlns:p14="http://schemas.microsoft.com/office/powerpoint/2010/main" val="13833274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228600"/>
            <a:ext cx="8763000" cy="6400800"/>
          </a:xfrm>
        </p:spPr>
        <p:style>
          <a:lnRef idx="1">
            <a:schemeClr val="accent6"/>
          </a:lnRef>
          <a:fillRef idx="2">
            <a:schemeClr val="accent6"/>
          </a:fillRef>
          <a:effectRef idx="1">
            <a:schemeClr val="accent6"/>
          </a:effectRef>
          <a:fontRef idx="minor">
            <a:schemeClr val="dk1"/>
          </a:fontRef>
        </p:style>
        <p:txBody>
          <a:bodyPr>
            <a:normAutofit fontScale="92500" lnSpcReduction="20000"/>
          </a:bodyPr>
          <a:lstStyle/>
          <a:p>
            <a:pPr algn="r" rtl="1"/>
            <a:r>
              <a:rPr lang="ar-SA" b="1" dirty="0"/>
              <a:t>في الحفلات الرسمية يجب تحديد ظروف الحفل، ونوع الزي، كأن يكون بدلة كاملة، أو ملابس خفيفة، أو عادية، أو الزي </a:t>
            </a:r>
            <a:r>
              <a:rPr lang="ar-SA" b="1" dirty="0" smtClean="0"/>
              <a:t>القومي</a:t>
            </a:r>
            <a:endParaRPr lang="ar-EG" b="1" dirty="0" smtClean="0"/>
          </a:p>
          <a:p>
            <a:pPr lvl="0" algn="r" rtl="1"/>
            <a:r>
              <a:rPr lang="ar-SA" b="1" dirty="0"/>
              <a:t>في حفلات الاستقبال يمكن الحضور في أي وقت خلال فترة  الحفل، مع تجنب الحضور في اللحظات الأخيرة</a:t>
            </a:r>
            <a:r>
              <a:rPr lang="en-US" b="1" dirty="0"/>
              <a:t>.</a:t>
            </a:r>
          </a:p>
          <a:p>
            <a:pPr lvl="0" algn="r" rtl="1"/>
            <a:r>
              <a:rPr lang="ar-SA" b="1" dirty="0"/>
              <a:t>اختيار الملابس المناسبة لنوع الاحتفال</a:t>
            </a:r>
            <a:r>
              <a:rPr lang="en-US" b="1" dirty="0"/>
              <a:t>.  </a:t>
            </a:r>
          </a:p>
          <a:p>
            <a:pPr lvl="0" algn="r" rtl="1"/>
            <a:r>
              <a:rPr lang="ar-SA" b="1" dirty="0"/>
              <a:t>ترتيب الجلوس على مقاعد الموائد بطريقة تناسب مكانة الحاضرين</a:t>
            </a:r>
            <a:r>
              <a:rPr lang="en-US" b="1" dirty="0"/>
              <a:t>. </a:t>
            </a:r>
          </a:p>
          <a:p>
            <a:pPr lvl="0" algn="r" rtl="1"/>
            <a:r>
              <a:rPr lang="ar-SA" b="1" dirty="0"/>
              <a:t>ليس من اللائق مغادرة الحفل سراً، أو بدون إخطار الداعي</a:t>
            </a:r>
            <a:r>
              <a:rPr lang="en-US" b="1" dirty="0"/>
              <a:t>.  </a:t>
            </a:r>
          </a:p>
          <a:p>
            <a:pPr lvl="0" algn="r" rtl="1"/>
            <a:r>
              <a:rPr lang="ar-SA" b="1" dirty="0"/>
              <a:t>لا يجوز للمدعو حضور حفلات حتى إذا كانت رسمية  إذا كان  في حالة حداد</a:t>
            </a:r>
            <a:r>
              <a:rPr lang="en-US" b="1" dirty="0"/>
              <a:t>.</a:t>
            </a:r>
          </a:p>
          <a:p>
            <a:pPr lvl="0" algn="r" rtl="1"/>
            <a:r>
              <a:rPr lang="ar-SA" b="1" dirty="0"/>
              <a:t>لا يجوز للزوجة أن تحضر الحفلات دون زوجها، إذا كانت الدعوة  موجهة إليه أصلاً</a:t>
            </a:r>
            <a:r>
              <a:rPr lang="en-US" b="1" dirty="0"/>
              <a:t>.</a:t>
            </a:r>
          </a:p>
          <a:p>
            <a:pPr lvl="0" algn="r" rtl="1"/>
            <a:r>
              <a:rPr lang="ar-SA" b="1" dirty="0"/>
              <a:t>لا يجوز دخول الحفل أو مغادرته في الوقت الذي تدخل فيه أو تخرج شخصية رسمية مرموقة</a:t>
            </a:r>
            <a:r>
              <a:rPr lang="en-US" b="1" dirty="0"/>
              <a:t>.</a:t>
            </a:r>
          </a:p>
          <a:p>
            <a:pPr lvl="0" algn="r" rtl="1"/>
            <a:r>
              <a:rPr lang="ar-SA" b="1" dirty="0"/>
              <a:t>من غير اللائق مغادرة حفل العشاء أو الغداء بعد تناول الطعام مباشرة</a:t>
            </a:r>
            <a:r>
              <a:rPr lang="en-US" b="1" dirty="0"/>
              <a:t>.</a:t>
            </a:r>
          </a:p>
          <a:p>
            <a:pPr algn="r" rtl="1"/>
            <a:endParaRPr lang="en-US" b="1" dirty="0"/>
          </a:p>
        </p:txBody>
      </p:sp>
    </p:spTree>
    <p:extLst>
      <p:ext uri="{BB962C8B-B14F-4D97-AF65-F5344CB8AC3E}">
        <p14:creationId xmlns:p14="http://schemas.microsoft.com/office/powerpoint/2010/main" val="41532281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rtl="1"/>
            <a:r>
              <a:rPr lang="ar-SA" sz="5400" b="1" dirty="0"/>
              <a:t>أنواع الحفلات </a:t>
            </a:r>
            <a:endParaRPr lang="en-US" sz="5400" b="1" dirty="0"/>
          </a:p>
        </p:txBody>
      </p:sp>
      <p:sp>
        <p:nvSpPr>
          <p:cNvPr id="3" name="عنصر نائب للمحتوى 2"/>
          <p:cNvSpPr>
            <a:spLocks noGrp="1"/>
          </p:cNvSpPr>
          <p:nvPr>
            <p:ph idx="1"/>
          </p:nvPr>
        </p:nvSpPr>
        <p:spPr>
          <a:xfrm>
            <a:off x="304800" y="1600200"/>
            <a:ext cx="8534400" cy="5029200"/>
          </a:xfrm>
        </p:spPr>
        <p:style>
          <a:lnRef idx="1">
            <a:schemeClr val="accent1"/>
          </a:lnRef>
          <a:fillRef idx="2">
            <a:schemeClr val="accent1"/>
          </a:fillRef>
          <a:effectRef idx="1">
            <a:schemeClr val="accent1"/>
          </a:effectRef>
          <a:fontRef idx="minor">
            <a:schemeClr val="dk1"/>
          </a:fontRef>
        </p:style>
        <p:txBody>
          <a:bodyPr>
            <a:normAutofit/>
          </a:bodyPr>
          <a:lstStyle/>
          <a:p>
            <a:pPr algn="r" rtl="1"/>
            <a:r>
              <a:rPr lang="ar-SA" sz="3600" b="1" u="dbl" dirty="0"/>
              <a:t>تنظم الحفلات لتحقيق العديد من الأهداف، أهمها</a:t>
            </a:r>
            <a:r>
              <a:rPr lang="en-US" sz="3600" b="1" u="dbl" dirty="0"/>
              <a:t>:</a:t>
            </a:r>
            <a:endParaRPr lang="en-US" sz="3600" b="1" dirty="0"/>
          </a:p>
          <a:p>
            <a:pPr lvl="0" algn="r" rtl="1"/>
            <a:r>
              <a:rPr lang="ar-SA" sz="3600" b="1" dirty="0"/>
              <a:t>تقديراً لجهود فريق العمل بعد تحقيق نجاح في مشروع أو برنامج ما</a:t>
            </a:r>
            <a:r>
              <a:rPr lang="en-US" sz="3600" b="1" dirty="0"/>
              <a:t>. </a:t>
            </a:r>
          </a:p>
          <a:p>
            <a:pPr lvl="0" algn="r" rtl="1"/>
            <a:r>
              <a:rPr lang="ar-SA" sz="3600" b="1" dirty="0"/>
              <a:t>لاستقبال أو توديع ضيوف، وتنظم هذه الحفلات للترحيب بضيف أو ضيوف للمؤسسة</a:t>
            </a:r>
            <a:r>
              <a:rPr lang="en-US" sz="3600" b="1" dirty="0"/>
              <a:t>.</a:t>
            </a:r>
          </a:p>
          <a:p>
            <a:pPr algn="r" rtl="1"/>
            <a:r>
              <a:rPr lang="ar-SA" sz="3600" b="1" dirty="0"/>
              <a:t>لمكافأة فريق العمل، أو جزء منه لتفوق أبداه، أو تفاني في العمل، فتنظم الاحتفالات للاحتفاء بهذا الفريق ومن أجل تحفيز بقية العاملين</a:t>
            </a:r>
            <a:endParaRPr lang="en-US" sz="3600" b="1" dirty="0"/>
          </a:p>
        </p:txBody>
      </p:sp>
    </p:spTree>
    <p:extLst>
      <p:ext uri="{BB962C8B-B14F-4D97-AF65-F5344CB8AC3E}">
        <p14:creationId xmlns:p14="http://schemas.microsoft.com/office/powerpoint/2010/main" val="38065036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28600" y="228600"/>
            <a:ext cx="8686800" cy="6324600"/>
          </a:xfrm>
        </p:spPr>
        <p:style>
          <a:lnRef idx="1">
            <a:schemeClr val="accent1"/>
          </a:lnRef>
          <a:fillRef idx="2">
            <a:schemeClr val="accent1"/>
          </a:fillRef>
          <a:effectRef idx="1">
            <a:schemeClr val="accent1"/>
          </a:effectRef>
          <a:fontRef idx="minor">
            <a:schemeClr val="dk1"/>
          </a:fontRef>
        </p:style>
        <p:txBody>
          <a:bodyPr>
            <a:noAutofit/>
          </a:bodyPr>
          <a:lstStyle/>
          <a:p>
            <a:pPr lvl="0" algn="r" rtl="1"/>
            <a:r>
              <a:rPr lang="ar-SA" sz="3600" b="1" dirty="0"/>
              <a:t>للإعلان عن حدث كبير في حياة المؤسسة، فبعض الأحيان تعتزم المؤسسة افتتاح فرع جديد، أو البدء بخط إنتاج جديد</a:t>
            </a:r>
            <a:r>
              <a:rPr lang="en-US" sz="3600" b="1" dirty="0"/>
              <a:t>.</a:t>
            </a:r>
          </a:p>
          <a:p>
            <a:pPr algn="r" rtl="1"/>
            <a:r>
              <a:rPr lang="ar-SA" sz="3600" b="1" dirty="0"/>
              <a:t>للإعلان عن نتاج مشروع معين، وتنظم عندما تحقق المؤسسة نجاحاً مبهراً في مشروع </a:t>
            </a:r>
            <a:r>
              <a:rPr lang="ar-SA" sz="3600" b="1" dirty="0" smtClean="0"/>
              <a:t>ما</a:t>
            </a:r>
            <a:endParaRPr lang="ar-EG" sz="3600" b="1" dirty="0" smtClean="0"/>
          </a:p>
          <a:p>
            <a:pPr lvl="0" algn="r" rtl="1"/>
            <a:r>
              <a:rPr lang="ar-SA" sz="3600" b="1" dirty="0"/>
              <a:t>الاحتفال بالمناسبة مثل الهجرة النبوية، أو يوم  عاشوراء، أو عيد الاستقلال</a:t>
            </a:r>
            <a:r>
              <a:rPr lang="en-US" sz="3600" b="1" dirty="0"/>
              <a:t>.</a:t>
            </a:r>
          </a:p>
          <a:p>
            <a:pPr lvl="0" algn="r" rtl="1"/>
            <a:r>
              <a:rPr lang="ar-SA" sz="3600" b="1" dirty="0"/>
              <a:t>لتكريم الشخصيات الفاعلة في المجتمع، أو الشخصيات المرموقة  على مستوى المهنة، ممن قدموا لها الكثير</a:t>
            </a:r>
            <a:r>
              <a:rPr lang="en-US" sz="3600" b="1" dirty="0"/>
              <a:t>.</a:t>
            </a:r>
          </a:p>
          <a:p>
            <a:pPr algn="r" rtl="1"/>
            <a:r>
              <a:rPr lang="ar-SA" sz="3600" b="1" dirty="0"/>
              <a:t>حفلات الاستقبال، تعد ذات طابع اجتماعي، ولكن لا تخلوا من  الحديث حول العمل والصفقات أو السياسة</a:t>
            </a:r>
            <a:endParaRPr lang="en-US" sz="3600" b="1" dirty="0"/>
          </a:p>
        </p:txBody>
      </p:sp>
    </p:spTree>
    <p:extLst>
      <p:ext uri="{BB962C8B-B14F-4D97-AF65-F5344CB8AC3E}">
        <p14:creationId xmlns:p14="http://schemas.microsoft.com/office/powerpoint/2010/main" val="29390124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rtl="1"/>
            <a:r>
              <a:rPr lang="ar-SA" sz="6000" b="1" dirty="0"/>
              <a:t>إتيكيت احتفال المنزل </a:t>
            </a:r>
            <a:endParaRPr lang="en-US" sz="6000" b="1" dirty="0"/>
          </a:p>
        </p:txBody>
      </p:sp>
      <p:sp>
        <p:nvSpPr>
          <p:cNvPr id="3" name="عنصر نائب للمحتوى 2"/>
          <p:cNvSpPr>
            <a:spLocks noGrp="1"/>
          </p:cNvSpPr>
          <p:nvPr>
            <p:ph idx="1"/>
          </p:nvPr>
        </p:nvSpPr>
        <p:spPr>
          <a:xfrm>
            <a:off x="228600" y="1600200"/>
            <a:ext cx="8686800" cy="5029200"/>
          </a:xfrm>
        </p:spPr>
        <p:style>
          <a:lnRef idx="1">
            <a:schemeClr val="accent4"/>
          </a:lnRef>
          <a:fillRef idx="2">
            <a:schemeClr val="accent4"/>
          </a:fillRef>
          <a:effectRef idx="1">
            <a:schemeClr val="accent4"/>
          </a:effectRef>
          <a:fontRef idx="minor">
            <a:schemeClr val="dk1"/>
          </a:fontRef>
        </p:style>
        <p:txBody>
          <a:bodyPr>
            <a:normAutofit fontScale="92500" lnSpcReduction="10000"/>
          </a:bodyPr>
          <a:lstStyle/>
          <a:p>
            <a:pPr algn="r" rtl="1"/>
            <a:r>
              <a:rPr lang="ar-SA" b="1" dirty="0"/>
              <a:t>تعمل العلاقات العامة على تنظيم احتفالات خاصة، أو حفلات استقبال منزلية، بهدف إضفاء الطابع الاجتماعي والإنساني على علاقات المؤسسة بالمجتمع </a:t>
            </a:r>
            <a:r>
              <a:rPr lang="ar-SA" b="1" dirty="0" smtClean="0"/>
              <a:t>الخارجي</a:t>
            </a:r>
            <a:endParaRPr lang="ar-EG" b="1" dirty="0" smtClean="0"/>
          </a:p>
          <a:p>
            <a:pPr lvl="0" algn="r" rtl="1"/>
            <a:r>
              <a:rPr lang="ar-SA" b="1" dirty="0"/>
              <a:t>عقد الصفقات، التعارف، توطيد العلاقات، تحقيق حضور في وسائل الإعلام، الاحتفال بنجاح تحقق لصالح المؤسسة</a:t>
            </a:r>
            <a:r>
              <a:rPr lang="en-US" b="1" dirty="0"/>
              <a:t>..</a:t>
            </a:r>
            <a:r>
              <a:rPr lang="ar-SA" b="1" dirty="0"/>
              <a:t>وغيره من الأهداف .</a:t>
            </a:r>
            <a:endParaRPr lang="en-US" b="1" dirty="0"/>
          </a:p>
          <a:p>
            <a:pPr lvl="0" algn="r" rtl="1"/>
            <a:r>
              <a:rPr lang="ar-SA" b="1" dirty="0"/>
              <a:t>عدم دعوة أشخاص بينهم تنافر أو خلافات .</a:t>
            </a:r>
            <a:endParaRPr lang="en-US" b="1" dirty="0"/>
          </a:p>
          <a:p>
            <a:pPr lvl="0" algn="r" rtl="1"/>
            <a:r>
              <a:rPr lang="ar-SA" b="1" dirty="0"/>
              <a:t>ارتداء ملابس مناسبة، وعدم التكلف في ارتداء الملابس الباهظة  الثمن، تجنباً لإحراج المدعوين</a:t>
            </a:r>
            <a:r>
              <a:rPr lang="en-US" b="1" dirty="0"/>
              <a:t>.</a:t>
            </a:r>
          </a:p>
          <a:p>
            <a:pPr lvl="0" algn="r" rtl="1"/>
            <a:r>
              <a:rPr lang="ar-SA" b="1" dirty="0"/>
              <a:t>على الداعي مراعاة حسن الاستقبال، والحضور المستمر بين  المدعوين، وألا يغادرهم كثيراً أو لوقت طويل</a:t>
            </a:r>
            <a:r>
              <a:rPr lang="en-US" b="1" dirty="0"/>
              <a:t>.</a:t>
            </a:r>
          </a:p>
          <a:p>
            <a:pPr algn="r" rtl="1"/>
            <a:endParaRPr lang="en-US" b="1" dirty="0"/>
          </a:p>
        </p:txBody>
      </p:sp>
    </p:spTree>
    <p:extLst>
      <p:ext uri="{BB962C8B-B14F-4D97-AF65-F5344CB8AC3E}">
        <p14:creationId xmlns:p14="http://schemas.microsoft.com/office/powerpoint/2010/main" val="23698258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rtl="1"/>
            <a:r>
              <a:rPr lang="en-US" sz="5400" b="1" dirty="0"/>
              <a:t> </a:t>
            </a:r>
            <a:r>
              <a:rPr lang="ar-SA" sz="5400" b="1" dirty="0"/>
              <a:t>إتيكيت الموائد </a:t>
            </a:r>
            <a:endParaRPr lang="en-US" sz="5400" b="1" dirty="0"/>
          </a:p>
        </p:txBody>
      </p:sp>
      <p:sp>
        <p:nvSpPr>
          <p:cNvPr id="3" name="عنصر نائب للمحتوى 2"/>
          <p:cNvSpPr>
            <a:spLocks noGrp="1"/>
          </p:cNvSpPr>
          <p:nvPr>
            <p:ph idx="1"/>
          </p:nvPr>
        </p:nvSpPr>
        <p:spPr>
          <a:xfrm>
            <a:off x="228600" y="1447800"/>
            <a:ext cx="8686800" cy="5105400"/>
          </a:xfrm>
        </p:spPr>
        <p:style>
          <a:lnRef idx="1">
            <a:schemeClr val="accent4"/>
          </a:lnRef>
          <a:fillRef idx="2">
            <a:schemeClr val="accent4"/>
          </a:fillRef>
          <a:effectRef idx="1">
            <a:schemeClr val="accent4"/>
          </a:effectRef>
          <a:fontRef idx="minor">
            <a:schemeClr val="dk1"/>
          </a:fontRef>
        </p:style>
        <p:txBody>
          <a:bodyPr>
            <a:normAutofit fontScale="92500" lnSpcReduction="20000"/>
          </a:bodyPr>
          <a:lstStyle/>
          <a:p>
            <a:pPr marL="0" indent="0" algn="r" rtl="1">
              <a:buNone/>
            </a:pPr>
            <a:r>
              <a:rPr lang="ar-SA" b="1" dirty="0"/>
              <a:t>عند تنظيم موائد الطعام تراعي المؤسسة اعتبارات اللياقة </a:t>
            </a:r>
            <a:r>
              <a:rPr lang="ar-SA" b="1" dirty="0" err="1"/>
              <a:t>والأتيكيت</a:t>
            </a:r>
            <a:r>
              <a:rPr lang="ar-SA" b="1" dirty="0"/>
              <a:t> التالية</a:t>
            </a:r>
            <a:r>
              <a:rPr lang="en-US" b="1" dirty="0"/>
              <a:t>:</a:t>
            </a:r>
          </a:p>
          <a:p>
            <a:pPr marL="0" indent="0" algn="r" rtl="1">
              <a:buNone/>
            </a:pPr>
            <a:r>
              <a:rPr lang="ar-SA" b="1" dirty="0"/>
              <a:t>* تجهز الأطعمة المناسبة اجتماعياً وشخصياً ودينياً، مع مراعاة المرضى أو الأطعمة الخاصة، في مناسبات دينية خاصة</a:t>
            </a:r>
            <a:r>
              <a:rPr lang="en-US" b="1" dirty="0"/>
              <a:t>.</a:t>
            </a:r>
          </a:p>
          <a:p>
            <a:pPr marL="0" indent="0" algn="r" rtl="1">
              <a:buNone/>
            </a:pPr>
            <a:r>
              <a:rPr lang="ar-SA" b="1" dirty="0"/>
              <a:t>* لا يجوز دعوة المسلمين على أطعمة محرمة، أو خلال أيام رمضان، في غير مواعيد الإفطار أو السحور، والمسيحيين على أطعمة لا تناسب صيامهم</a:t>
            </a:r>
            <a:r>
              <a:rPr lang="en-US" b="1" dirty="0"/>
              <a:t>.</a:t>
            </a:r>
          </a:p>
          <a:p>
            <a:pPr marL="0" indent="0" algn="r" rtl="1">
              <a:buNone/>
            </a:pPr>
            <a:r>
              <a:rPr lang="ar-SA" b="1" dirty="0"/>
              <a:t>* تقديم الطعام بالطريقة التي تبدي كرم الضيافة، إذ يفضل في البوفيه المفتوح أن يقدم للضيف كل ما يطلب، ولا تحدد الكمية من طرف مقدم الطعام</a:t>
            </a:r>
            <a:r>
              <a:rPr lang="en-US" b="1" dirty="0"/>
              <a:t>.</a:t>
            </a:r>
          </a:p>
          <a:p>
            <a:pPr marL="0" indent="0" algn="r" rtl="1">
              <a:buNone/>
            </a:pPr>
            <a:r>
              <a:rPr lang="ar-SA" b="1" dirty="0"/>
              <a:t>* في المؤتمرات لا يفضل ان توضع بطاقات الأسماء على موائد  الضيوف</a:t>
            </a:r>
            <a:endParaRPr lang="en-US" b="1" dirty="0"/>
          </a:p>
        </p:txBody>
      </p:sp>
    </p:spTree>
    <p:extLst>
      <p:ext uri="{BB962C8B-B14F-4D97-AF65-F5344CB8AC3E}">
        <p14:creationId xmlns:p14="http://schemas.microsoft.com/office/powerpoint/2010/main" val="15630750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28600"/>
            <a:ext cx="8534400" cy="1189038"/>
          </a:xfrm>
        </p:spPr>
        <p:txBody>
          <a:bodyPr>
            <a:normAutofit fontScale="90000"/>
          </a:bodyPr>
          <a:lstStyle/>
          <a:p>
            <a:pPr rtl="1"/>
            <a:r>
              <a:rPr lang="ar-SA" b="1" dirty="0"/>
              <a:t>اعتبارات اللياقة والذوق والإتيكيت الواجب الالتزام </a:t>
            </a:r>
            <a:r>
              <a:rPr lang="ar-SA" b="1" dirty="0" smtClean="0"/>
              <a:t>بها</a:t>
            </a:r>
            <a:r>
              <a:rPr lang="ar-EG" b="1" dirty="0" smtClean="0"/>
              <a:t> </a:t>
            </a:r>
            <a:r>
              <a:rPr lang="ar-SA" b="1" dirty="0" smtClean="0"/>
              <a:t>من </a:t>
            </a:r>
            <a:r>
              <a:rPr lang="ar-SA" b="1" dirty="0"/>
              <a:t>طرف الضيوف على النحو التالي </a:t>
            </a:r>
            <a:endParaRPr lang="en-US" dirty="0"/>
          </a:p>
        </p:txBody>
      </p:sp>
      <p:sp>
        <p:nvSpPr>
          <p:cNvPr id="3" name="عنصر نائب للمحتوى 2"/>
          <p:cNvSpPr>
            <a:spLocks noGrp="1"/>
          </p:cNvSpPr>
          <p:nvPr>
            <p:ph idx="1"/>
          </p:nvPr>
        </p:nvSpPr>
        <p:spPr>
          <a:xfrm>
            <a:off x="228600" y="1600200"/>
            <a:ext cx="8458200" cy="4876800"/>
          </a:xfrm>
        </p:spPr>
        <p:style>
          <a:lnRef idx="1">
            <a:schemeClr val="accent3"/>
          </a:lnRef>
          <a:fillRef idx="2">
            <a:schemeClr val="accent3"/>
          </a:fillRef>
          <a:effectRef idx="1">
            <a:schemeClr val="accent3"/>
          </a:effectRef>
          <a:fontRef idx="minor">
            <a:schemeClr val="dk1"/>
          </a:fontRef>
        </p:style>
        <p:txBody>
          <a:bodyPr>
            <a:normAutofit/>
          </a:bodyPr>
          <a:lstStyle/>
          <a:p>
            <a:pPr marL="0" indent="0" algn="r" rtl="1">
              <a:buNone/>
            </a:pPr>
            <a:r>
              <a:rPr lang="ar-SA" b="1" dirty="0"/>
              <a:t>* عندما يريد الضيف أن يتحدث لشخص ما على المائدة، ينبغي أن  يقف هذا الشخص، ومن ثم يطلب المضيف منه أن يجلس، ويكمل ما يريد أن يخبره</a:t>
            </a:r>
            <a:r>
              <a:rPr lang="en-US" b="1" dirty="0"/>
              <a:t>.</a:t>
            </a:r>
          </a:p>
          <a:p>
            <a:pPr marL="0" indent="0" algn="r" rtl="1">
              <a:buNone/>
            </a:pPr>
            <a:r>
              <a:rPr lang="ar-SA" b="1" dirty="0"/>
              <a:t>* في حال أن تعرض شخص ما على مائدة طعام لتحية من طرف  رجل أو سيدة ليس عليه الوقوف، بل يكتفي برد التحية جالساً، حتى لا يثير الارتباك</a:t>
            </a:r>
            <a:r>
              <a:rPr lang="en-US" b="1" dirty="0"/>
              <a:t>.</a:t>
            </a:r>
          </a:p>
          <a:p>
            <a:pPr marL="0" indent="0" algn="r" rtl="1">
              <a:buNone/>
            </a:pPr>
            <a:r>
              <a:rPr lang="ar-SA" b="1" dirty="0"/>
              <a:t>* عدم وضع الحقائب والمفاتيح والنظارات على المائدة</a:t>
            </a:r>
            <a:r>
              <a:rPr lang="en-US" b="1" dirty="0"/>
              <a:t>.  </a:t>
            </a:r>
          </a:p>
          <a:p>
            <a:pPr marL="0" indent="0" algn="r" rtl="1">
              <a:buNone/>
            </a:pPr>
            <a:r>
              <a:rPr lang="ar-SA" b="1" dirty="0"/>
              <a:t>* إضافة الملح للطعام قبل تذوقه</a:t>
            </a:r>
            <a:r>
              <a:rPr lang="en-US" b="1" dirty="0"/>
              <a:t>.  </a:t>
            </a:r>
          </a:p>
          <a:p>
            <a:pPr marL="0" indent="0" algn="r" rtl="1">
              <a:buNone/>
            </a:pPr>
            <a:r>
              <a:rPr lang="ar-SA" b="1" dirty="0"/>
              <a:t>* النفخ في الحساء أو </a:t>
            </a:r>
            <a:r>
              <a:rPr lang="ar-SA" b="1" dirty="0" err="1"/>
              <a:t>ارتشافه</a:t>
            </a:r>
            <a:r>
              <a:rPr lang="ar-SA" b="1" dirty="0"/>
              <a:t> بصوت عال</a:t>
            </a:r>
            <a:r>
              <a:rPr lang="en-US" b="1" dirty="0"/>
              <a:t>.  </a:t>
            </a:r>
          </a:p>
          <a:p>
            <a:pPr marL="0" indent="0" algn="r">
              <a:buNone/>
            </a:pPr>
            <a:endParaRPr lang="en-US" b="1" dirty="0"/>
          </a:p>
        </p:txBody>
      </p:sp>
    </p:spTree>
    <p:extLst>
      <p:ext uri="{BB962C8B-B14F-4D97-AF65-F5344CB8AC3E}">
        <p14:creationId xmlns:p14="http://schemas.microsoft.com/office/powerpoint/2010/main" val="17230133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a:normAutofit/>
          </a:bodyPr>
          <a:lstStyle/>
          <a:p>
            <a:r>
              <a:rPr lang="ar-SA" sz="5400" b="1" dirty="0"/>
              <a:t>إتيكيت الهــــدايا والمصافحة </a:t>
            </a:r>
            <a:endParaRPr lang="en-US" sz="5400" b="1" dirty="0"/>
          </a:p>
        </p:txBody>
      </p:sp>
      <p:sp>
        <p:nvSpPr>
          <p:cNvPr id="3" name="عنصر نائب للمحتوى 2"/>
          <p:cNvSpPr>
            <a:spLocks noGrp="1"/>
          </p:cNvSpPr>
          <p:nvPr>
            <p:ph idx="1"/>
          </p:nvPr>
        </p:nvSpPr>
        <p:spPr>
          <a:xfrm>
            <a:off x="304800" y="1600200"/>
            <a:ext cx="8382000" cy="5029200"/>
          </a:xfrm>
        </p:spPr>
        <p:style>
          <a:lnRef idx="1">
            <a:schemeClr val="accent2"/>
          </a:lnRef>
          <a:fillRef idx="2">
            <a:schemeClr val="accent2"/>
          </a:fillRef>
          <a:effectRef idx="1">
            <a:schemeClr val="accent2"/>
          </a:effectRef>
          <a:fontRef idx="minor">
            <a:schemeClr val="dk1"/>
          </a:fontRef>
        </p:style>
        <p:txBody>
          <a:bodyPr>
            <a:normAutofit lnSpcReduction="10000"/>
          </a:bodyPr>
          <a:lstStyle/>
          <a:p>
            <a:pPr marL="0" indent="0" algn="r" rtl="1">
              <a:buNone/>
            </a:pPr>
            <a:r>
              <a:rPr lang="ar-EG" b="1" dirty="0"/>
              <a:t>1 – اتيكيت الهدايا </a:t>
            </a:r>
            <a:r>
              <a:rPr lang="ar-EG" b="1" dirty="0" smtClean="0"/>
              <a:t>: الهدية </a:t>
            </a:r>
            <a:r>
              <a:rPr lang="ar-EG" b="1" dirty="0"/>
              <a:t>رمز محبة ورسالة مودة وبادرة احترام وهي ترتبط حكماً بالمناسبات الفرحة فتضفي علي شاريها شعور اللذة في حسن انتقائها كما تضفي علي الشخص المهداة إليه شعور بالسعادة والامتنان .</a:t>
            </a:r>
            <a:endParaRPr lang="en-US" b="1" dirty="0"/>
          </a:p>
          <a:p>
            <a:pPr marL="0" indent="0" algn="r" rtl="1">
              <a:buNone/>
            </a:pPr>
            <a:r>
              <a:rPr lang="ar-EG" b="1" dirty="0"/>
              <a:t>ويتطلب اختيار الهدية معرفة ولو بسيطة عن ذوق وميول الشخص الذي ستقدم إليه وكذلك معرفة اختيار الهدية المتلائمة مع المناسبة </a:t>
            </a:r>
            <a:r>
              <a:rPr lang="ar-EG" b="1" dirty="0" smtClean="0"/>
              <a:t>الطريقة </a:t>
            </a:r>
            <a:r>
              <a:rPr lang="ar-EG" b="1" dirty="0"/>
              <a:t>التي تقدم فيها الهدية يجب أن تعطي انطباعاً مسبقاً عن نوع الهدية وتضفي رونقاً معيناً عليها ولذلك يجب انتقاء الورق لتوضيبها حسب المناسبة فالتوضيب المتقن يحافظ علي قيمة الهدية مادياً ومعنوياً .</a:t>
            </a:r>
            <a:endParaRPr lang="en-US" b="1" dirty="0"/>
          </a:p>
          <a:p>
            <a:pPr marL="0" indent="0" algn="r" rtl="1">
              <a:buNone/>
            </a:pPr>
            <a:endParaRPr lang="en-US" b="1" dirty="0"/>
          </a:p>
        </p:txBody>
      </p:sp>
    </p:spTree>
    <p:extLst>
      <p:ext uri="{BB962C8B-B14F-4D97-AF65-F5344CB8AC3E}">
        <p14:creationId xmlns:p14="http://schemas.microsoft.com/office/powerpoint/2010/main" val="17853454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28600" y="228600"/>
            <a:ext cx="8686800" cy="6400800"/>
          </a:xfrm>
        </p:spPr>
        <p:style>
          <a:lnRef idx="1">
            <a:schemeClr val="accent3"/>
          </a:lnRef>
          <a:fillRef idx="2">
            <a:schemeClr val="accent3"/>
          </a:fillRef>
          <a:effectRef idx="1">
            <a:schemeClr val="accent3"/>
          </a:effectRef>
          <a:fontRef idx="minor">
            <a:schemeClr val="dk1"/>
          </a:fontRef>
        </p:style>
        <p:txBody>
          <a:bodyPr/>
          <a:lstStyle/>
          <a:p>
            <a:pPr marL="0" indent="0" algn="r" rtl="1">
              <a:buNone/>
            </a:pPr>
            <a:r>
              <a:rPr lang="ar-SA" b="1" dirty="0"/>
              <a:t>* عدم المبالغة في تعبئة الطبق بالأطعمة، والحصول على الكمية الكافية</a:t>
            </a:r>
            <a:r>
              <a:rPr lang="en-US" b="1" dirty="0"/>
              <a:t>.</a:t>
            </a:r>
          </a:p>
          <a:p>
            <a:pPr marL="0" indent="0" algn="r" rtl="1">
              <a:buNone/>
            </a:pPr>
            <a:r>
              <a:rPr lang="ar-SA" b="1" dirty="0"/>
              <a:t>* عند الجلوس على المائدة يتم وضع الفوطة على الفخذين</a:t>
            </a:r>
            <a:r>
              <a:rPr lang="en-US" b="1" dirty="0"/>
              <a:t>.  </a:t>
            </a:r>
          </a:p>
          <a:p>
            <a:pPr marL="0" indent="0" algn="r" rtl="1">
              <a:buNone/>
            </a:pPr>
            <a:r>
              <a:rPr lang="ar-SA" b="1" dirty="0"/>
              <a:t>* عدم تناول الطعام بطريقة يشمئز منها الآخرين</a:t>
            </a:r>
            <a:r>
              <a:rPr lang="en-US" b="1" dirty="0"/>
              <a:t>.  </a:t>
            </a:r>
          </a:p>
          <a:p>
            <a:pPr marL="0" indent="0" algn="r" rtl="1">
              <a:buNone/>
            </a:pPr>
            <a:r>
              <a:rPr lang="ar-SA" b="1" dirty="0"/>
              <a:t>* إغلاق الفم إثناء تناول الطعام، وعدم إصدار صوت مضغ الطعام،  أو أية أصوات من شأنها أن تضايق الجالسين على المائدة</a:t>
            </a:r>
            <a:r>
              <a:rPr lang="en-US" b="1" dirty="0"/>
              <a:t>.</a:t>
            </a:r>
          </a:p>
          <a:p>
            <a:pPr marL="0" indent="0" algn="r" rtl="1">
              <a:buNone/>
            </a:pPr>
            <a:r>
              <a:rPr lang="ar-SA" b="1" dirty="0"/>
              <a:t>* تناول الطعام بسرعة متوسطة ومناسبة</a:t>
            </a:r>
            <a:r>
              <a:rPr lang="en-US" b="1" dirty="0"/>
              <a:t>.  </a:t>
            </a:r>
          </a:p>
          <a:p>
            <a:pPr marL="0" indent="0" algn="r" rtl="1">
              <a:buNone/>
            </a:pPr>
            <a:r>
              <a:rPr lang="ar-SA" b="1" dirty="0"/>
              <a:t>* عدم التحدث في ظل وجود أطعمة في الفم</a:t>
            </a:r>
            <a:r>
              <a:rPr lang="en-US" b="1" dirty="0"/>
              <a:t>.  </a:t>
            </a:r>
          </a:p>
          <a:p>
            <a:pPr marL="0" indent="0" algn="r" rtl="1">
              <a:buNone/>
            </a:pPr>
            <a:r>
              <a:rPr lang="ar-SA" b="1" dirty="0"/>
              <a:t>* عدم  التحدث في الهاتف الجوال أثناء تناول الطعام</a:t>
            </a:r>
            <a:r>
              <a:rPr lang="en-US" b="1" dirty="0"/>
              <a:t>.  </a:t>
            </a:r>
          </a:p>
          <a:p>
            <a:pPr marL="0" indent="0" algn="r" rtl="1">
              <a:buNone/>
            </a:pPr>
            <a:r>
              <a:rPr lang="ar-SA" b="1" dirty="0"/>
              <a:t>* عدم متابعة الآخرين في طريقة تناول طعامهم</a:t>
            </a:r>
            <a:r>
              <a:rPr lang="en-US" b="1" dirty="0"/>
              <a:t>.  </a:t>
            </a:r>
          </a:p>
          <a:p>
            <a:pPr marL="0" indent="0" algn="r">
              <a:buNone/>
            </a:pPr>
            <a:endParaRPr lang="en-US" b="1" dirty="0"/>
          </a:p>
        </p:txBody>
      </p:sp>
    </p:spTree>
    <p:extLst>
      <p:ext uri="{BB962C8B-B14F-4D97-AF65-F5344CB8AC3E}">
        <p14:creationId xmlns:p14="http://schemas.microsoft.com/office/powerpoint/2010/main" val="42810289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304800"/>
            <a:ext cx="8763000" cy="6400800"/>
          </a:xfrm>
        </p:spPr>
        <p:style>
          <a:lnRef idx="1">
            <a:schemeClr val="accent3"/>
          </a:lnRef>
          <a:fillRef idx="2">
            <a:schemeClr val="accent3"/>
          </a:fillRef>
          <a:effectRef idx="1">
            <a:schemeClr val="accent3"/>
          </a:effectRef>
          <a:fontRef idx="minor">
            <a:schemeClr val="dk1"/>
          </a:fontRef>
        </p:style>
        <p:txBody>
          <a:bodyPr>
            <a:normAutofit lnSpcReduction="10000"/>
          </a:bodyPr>
          <a:lstStyle/>
          <a:p>
            <a:pPr marL="0" indent="0" algn="r" rtl="1">
              <a:buNone/>
            </a:pPr>
            <a:r>
              <a:rPr lang="ar-SA" b="1" dirty="0"/>
              <a:t>* عدم التحدث في أمور يشمئز منها من يجلس على المائدة</a:t>
            </a:r>
            <a:r>
              <a:rPr lang="en-US" b="1" dirty="0"/>
              <a:t>.  </a:t>
            </a:r>
          </a:p>
          <a:p>
            <a:pPr marL="0" indent="0" algn="r" rtl="1">
              <a:buNone/>
            </a:pPr>
            <a:r>
              <a:rPr lang="ar-SA" b="1" dirty="0"/>
              <a:t>*عدم المساس بأطعمة الآخرين على المائدة</a:t>
            </a:r>
            <a:r>
              <a:rPr lang="en-US" b="1" dirty="0"/>
              <a:t>.  </a:t>
            </a:r>
          </a:p>
          <a:p>
            <a:pPr marL="0" indent="0" algn="r" rtl="1">
              <a:buNone/>
            </a:pPr>
            <a:r>
              <a:rPr lang="ar-SA" b="1" dirty="0"/>
              <a:t>* عدم إحداث صوت عند شرب المياه أو الحساء</a:t>
            </a:r>
            <a:r>
              <a:rPr lang="en-US" b="1" dirty="0"/>
              <a:t>.  </a:t>
            </a:r>
          </a:p>
          <a:p>
            <a:pPr marL="0" indent="0" algn="r" rtl="1">
              <a:buNone/>
            </a:pPr>
            <a:r>
              <a:rPr lang="ar-SA" b="1" dirty="0"/>
              <a:t>* عدم تناول الأطعمة الساخنة  والانتظار حتى تبرد</a:t>
            </a:r>
            <a:r>
              <a:rPr lang="en-US" b="1" dirty="0"/>
              <a:t>.  </a:t>
            </a:r>
          </a:p>
          <a:p>
            <a:pPr marL="0" indent="0" algn="r" rtl="1">
              <a:buNone/>
            </a:pPr>
            <a:r>
              <a:rPr lang="ar-SA" b="1" dirty="0"/>
              <a:t>* عدم تناول أطعمة وقعت على المائدة، أو بأدوات سقطت على الأرض</a:t>
            </a:r>
            <a:r>
              <a:rPr lang="en-US" b="1" dirty="0"/>
              <a:t>.</a:t>
            </a:r>
          </a:p>
          <a:p>
            <a:pPr marL="0" indent="0" algn="r" rtl="1">
              <a:buNone/>
            </a:pPr>
            <a:r>
              <a:rPr lang="ar-SA" b="1" dirty="0"/>
              <a:t>* تقديم الاعتذار إذا انكسر شيء أو انسكب مشروب، أو سقط طعام  على المائدة</a:t>
            </a:r>
            <a:r>
              <a:rPr lang="en-US" b="1" dirty="0"/>
              <a:t>.</a:t>
            </a:r>
          </a:p>
          <a:p>
            <a:pPr marL="0" indent="0" algn="r" rtl="1">
              <a:buNone/>
            </a:pPr>
            <a:r>
              <a:rPr lang="ar-SA" b="1" dirty="0"/>
              <a:t>* عدم البدء بتناول الطعام قبل الآخرين</a:t>
            </a:r>
            <a:r>
              <a:rPr lang="en-US" b="1" dirty="0"/>
              <a:t>.  </a:t>
            </a:r>
          </a:p>
          <a:p>
            <a:pPr marL="0" indent="0" algn="r" rtl="1">
              <a:buNone/>
            </a:pPr>
            <a:r>
              <a:rPr lang="ar-SA" b="1" dirty="0"/>
              <a:t>* ترك الأيدي بعيدة عن المائدة، وعدم وضعها عليها</a:t>
            </a:r>
            <a:r>
              <a:rPr lang="en-US" b="1" dirty="0"/>
              <a:t>.  </a:t>
            </a:r>
          </a:p>
          <a:p>
            <a:pPr marL="0" indent="0" algn="r" rtl="1">
              <a:buNone/>
            </a:pPr>
            <a:r>
              <a:rPr lang="ar-SA" b="1" dirty="0"/>
              <a:t>* عدم رفع الشوكة والسكين باليد أثناء الكلام، وعدم التلويح بها، أو أي من أدوات المائدة</a:t>
            </a:r>
            <a:r>
              <a:rPr lang="en-US" b="1" dirty="0"/>
              <a:t>.</a:t>
            </a:r>
          </a:p>
          <a:p>
            <a:pPr marL="0" indent="0" algn="r">
              <a:buNone/>
            </a:pPr>
            <a:endParaRPr lang="en-US" b="1" dirty="0"/>
          </a:p>
        </p:txBody>
      </p:sp>
    </p:spTree>
    <p:extLst>
      <p:ext uri="{BB962C8B-B14F-4D97-AF65-F5344CB8AC3E}">
        <p14:creationId xmlns:p14="http://schemas.microsoft.com/office/powerpoint/2010/main" val="8472068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rtl="1"/>
            <a:r>
              <a:rPr lang="ar-SA" sz="5400" b="1" dirty="0"/>
              <a:t>إتيكيت موائد الطعام في المنزل </a:t>
            </a:r>
            <a:endParaRPr lang="en-US" sz="5400" b="1" dirty="0"/>
          </a:p>
        </p:txBody>
      </p:sp>
      <p:sp>
        <p:nvSpPr>
          <p:cNvPr id="3" name="عنصر نائب للمحتوى 2"/>
          <p:cNvSpPr>
            <a:spLocks noGrp="1"/>
          </p:cNvSpPr>
          <p:nvPr>
            <p:ph idx="1"/>
          </p:nvPr>
        </p:nvSpPr>
        <p:spPr>
          <a:xfrm>
            <a:off x="228600" y="1600200"/>
            <a:ext cx="8763000" cy="5105400"/>
          </a:xfrm>
        </p:spPr>
        <p:style>
          <a:lnRef idx="1">
            <a:schemeClr val="accent6"/>
          </a:lnRef>
          <a:fillRef idx="2">
            <a:schemeClr val="accent6"/>
          </a:fillRef>
          <a:effectRef idx="1">
            <a:schemeClr val="accent6"/>
          </a:effectRef>
          <a:fontRef idx="minor">
            <a:schemeClr val="dk1"/>
          </a:fontRef>
        </p:style>
        <p:txBody>
          <a:bodyPr>
            <a:normAutofit fontScale="85000" lnSpcReduction="20000"/>
          </a:bodyPr>
          <a:lstStyle/>
          <a:p>
            <a:pPr marL="0" indent="0" algn="r" rtl="1">
              <a:buNone/>
            </a:pPr>
            <a:r>
              <a:rPr lang="ar-SA" b="1" dirty="0"/>
              <a:t>* قبل بدء الطعام يتأكد المضيف من الجاهزية الكاملة للمائدة</a:t>
            </a:r>
            <a:r>
              <a:rPr lang="en-US" b="1" dirty="0"/>
              <a:t>.  </a:t>
            </a:r>
          </a:p>
          <a:p>
            <a:pPr marL="0" indent="0" algn="r" rtl="1">
              <a:buNone/>
            </a:pPr>
            <a:r>
              <a:rPr lang="ar-SA" b="1" dirty="0"/>
              <a:t>* ضرورة الحضور قبل موعد تناول الطعام بفترة كافية لتجاذب  أطراف الحديث</a:t>
            </a:r>
            <a:r>
              <a:rPr lang="en-US" b="1" dirty="0"/>
              <a:t>.</a:t>
            </a:r>
          </a:p>
          <a:p>
            <a:pPr marL="0" indent="0" algn="r" rtl="1">
              <a:buNone/>
            </a:pPr>
            <a:r>
              <a:rPr lang="ar-SA" b="1" dirty="0"/>
              <a:t>* لا يجلس الضيف على المائدة إلا بعد ان يتلقى الدعوة من صاحب  المنزل</a:t>
            </a:r>
            <a:r>
              <a:rPr lang="en-US" b="1" dirty="0"/>
              <a:t>. </a:t>
            </a:r>
            <a:r>
              <a:rPr lang="ar-SA" b="1" dirty="0"/>
              <a:t>وينتظر إشارة المضيف على المقعد المخصص لجلوسه</a:t>
            </a:r>
            <a:r>
              <a:rPr lang="en-US" b="1" dirty="0"/>
              <a:t>.</a:t>
            </a:r>
          </a:p>
          <a:p>
            <a:pPr marL="0" indent="0" algn="r" rtl="1">
              <a:buNone/>
            </a:pPr>
            <a:r>
              <a:rPr lang="ar-SA" b="1" dirty="0"/>
              <a:t>* يجلس الرجل زوجته على يمينه، ثم يجلس بعد ذلك .</a:t>
            </a:r>
            <a:endParaRPr lang="en-US" b="1" dirty="0"/>
          </a:p>
          <a:p>
            <a:pPr marL="0" indent="0" algn="r" rtl="1">
              <a:buNone/>
            </a:pPr>
            <a:r>
              <a:rPr lang="ar-SA" b="1" dirty="0"/>
              <a:t>* تضع ربة المنزل بنفسها الأطباق وترفعها إذا كان الحفل غير رسمي،  وليس ضروريا الاستعانة بالخدم، وذلك دليل على إضفاء الألفة والاهتمام الشخصي بالضيوف</a:t>
            </a:r>
            <a:r>
              <a:rPr lang="en-US" b="1" dirty="0"/>
              <a:t>.</a:t>
            </a:r>
          </a:p>
          <a:p>
            <a:pPr marL="0" indent="0" algn="r" rtl="1">
              <a:buNone/>
            </a:pPr>
            <a:r>
              <a:rPr lang="ar-EG" b="1" dirty="0"/>
              <a:t>* تؤكل أوراق الخضار في السلطة بالشوكة بعد قطعها ولا توضع صحيحة في الفم .</a:t>
            </a:r>
            <a:endParaRPr lang="en-US" b="1" dirty="0"/>
          </a:p>
          <a:p>
            <a:pPr marL="0" indent="0" algn="r" rtl="1">
              <a:buNone/>
            </a:pPr>
            <a:r>
              <a:rPr lang="ar-EG" b="1" dirty="0"/>
              <a:t>* يؤخذ الملح والبهارات بملعقة صغيرة خاصة وليس بالأصبع أو السكين .</a:t>
            </a:r>
            <a:endParaRPr lang="en-US" b="1" dirty="0"/>
          </a:p>
          <a:p>
            <a:pPr marL="0" indent="0" algn="r" rtl="1">
              <a:buNone/>
            </a:pPr>
            <a:r>
              <a:rPr lang="ar-EG" b="1" dirty="0"/>
              <a:t>* لا يؤكل الخبز قبل الحساء أو معه .</a:t>
            </a:r>
            <a:endParaRPr lang="en-US" b="1" dirty="0"/>
          </a:p>
          <a:p>
            <a:pPr marL="0" indent="0" algn="r">
              <a:buNone/>
            </a:pPr>
            <a:endParaRPr lang="en-US" b="1" dirty="0"/>
          </a:p>
        </p:txBody>
      </p:sp>
    </p:spTree>
    <p:extLst>
      <p:ext uri="{BB962C8B-B14F-4D97-AF65-F5344CB8AC3E}">
        <p14:creationId xmlns:p14="http://schemas.microsoft.com/office/powerpoint/2010/main" val="10466201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rtl="1"/>
            <a:r>
              <a:rPr lang="ar-SA" sz="5400" b="1" dirty="0"/>
              <a:t>إتيكيت  موائد الطعام في المطاعم </a:t>
            </a:r>
            <a:endParaRPr lang="en-US" sz="5400" b="1" dirty="0"/>
          </a:p>
        </p:txBody>
      </p:sp>
      <p:sp>
        <p:nvSpPr>
          <p:cNvPr id="3" name="عنصر نائب للمحتوى 2"/>
          <p:cNvSpPr>
            <a:spLocks noGrp="1"/>
          </p:cNvSpPr>
          <p:nvPr>
            <p:ph idx="1"/>
          </p:nvPr>
        </p:nvSpPr>
        <p:spPr>
          <a:xfrm>
            <a:off x="228600" y="1600200"/>
            <a:ext cx="8458200" cy="4953000"/>
          </a:xfrm>
        </p:spPr>
        <p:style>
          <a:lnRef idx="1">
            <a:schemeClr val="accent6"/>
          </a:lnRef>
          <a:fillRef idx="2">
            <a:schemeClr val="accent6"/>
          </a:fillRef>
          <a:effectRef idx="1">
            <a:schemeClr val="accent6"/>
          </a:effectRef>
          <a:fontRef idx="minor">
            <a:schemeClr val="dk1"/>
          </a:fontRef>
        </p:style>
        <p:txBody>
          <a:bodyPr>
            <a:normAutofit lnSpcReduction="10000"/>
          </a:bodyPr>
          <a:lstStyle/>
          <a:p>
            <a:pPr marL="0" indent="0" algn="r" rtl="1">
              <a:buNone/>
            </a:pPr>
            <a:r>
              <a:rPr lang="ar-SA" b="1" dirty="0"/>
              <a:t>* يحرص الضيف على منح الضيف المقعد الأفضل من ناحية الرؤية</a:t>
            </a:r>
            <a:r>
              <a:rPr lang="en-US" b="1" dirty="0"/>
              <a:t>.  </a:t>
            </a:r>
          </a:p>
          <a:p>
            <a:pPr marL="0" indent="0" algn="r" rtl="1">
              <a:buNone/>
            </a:pPr>
            <a:r>
              <a:rPr lang="ar-SA" b="1" dirty="0"/>
              <a:t>* لا يطلب الضيف البدء بطلب الطعام إلا بعد ان يصل كافة  المدعوين</a:t>
            </a:r>
            <a:r>
              <a:rPr lang="en-US" b="1" dirty="0"/>
              <a:t>.</a:t>
            </a:r>
          </a:p>
          <a:p>
            <a:pPr marL="0" indent="0" algn="r" rtl="1">
              <a:buNone/>
            </a:pPr>
            <a:r>
              <a:rPr lang="ar-SA" b="1" dirty="0"/>
              <a:t>* لا يكثر الضيف من الطلبات، ويطلب على قدر حاجته فقط</a:t>
            </a:r>
            <a:r>
              <a:rPr lang="en-US" b="1" dirty="0"/>
              <a:t>.  </a:t>
            </a:r>
          </a:p>
          <a:p>
            <a:pPr marL="0" indent="0" algn="r" rtl="1">
              <a:buNone/>
            </a:pPr>
            <a:r>
              <a:rPr lang="ar-SA" b="1" dirty="0"/>
              <a:t>* يفضل ان يطلب الأطعمة التي يتم تناولها بأدوات المائدة</a:t>
            </a:r>
            <a:r>
              <a:rPr lang="en-US" b="1" dirty="0"/>
              <a:t>.  </a:t>
            </a:r>
          </a:p>
          <a:p>
            <a:pPr marL="0" indent="0" algn="r" rtl="1">
              <a:buNone/>
            </a:pPr>
            <a:r>
              <a:rPr lang="ar-SA" b="1" dirty="0"/>
              <a:t>* إذا كان مذاق الطعام رديء، أو غير ناضج، يطلب من الخادم  استبداله بهدوء</a:t>
            </a:r>
            <a:r>
              <a:rPr lang="en-US" b="1" dirty="0"/>
              <a:t>.</a:t>
            </a:r>
          </a:p>
          <a:p>
            <a:pPr marL="0" indent="0" algn="r" rtl="1">
              <a:buNone/>
            </a:pPr>
            <a:r>
              <a:rPr lang="ar-SA" b="1" dirty="0"/>
              <a:t>* يجب اكتمال الأطباق على المائدة، ثم يبدأ بتناول الطعام</a:t>
            </a:r>
            <a:r>
              <a:rPr lang="en-US" b="1" dirty="0"/>
              <a:t>. </a:t>
            </a:r>
          </a:p>
        </p:txBody>
      </p:sp>
    </p:spTree>
    <p:extLst>
      <p:ext uri="{BB962C8B-B14F-4D97-AF65-F5344CB8AC3E}">
        <p14:creationId xmlns:p14="http://schemas.microsoft.com/office/powerpoint/2010/main" val="38074366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28600" y="381000"/>
            <a:ext cx="8686800" cy="6096000"/>
          </a:xfrm>
        </p:spPr>
        <p:txBody>
          <a:bodyPr>
            <a:normAutofit/>
          </a:bodyPr>
          <a:lstStyle/>
          <a:p>
            <a:pPr marL="0" indent="0" algn="r" rtl="1">
              <a:buNone/>
            </a:pPr>
            <a:r>
              <a:rPr lang="ar-SA" b="1" dirty="0"/>
              <a:t>* قبل أو بعد تناول الطعام يجب تجنب قراءة الكتب أو الصحف أو الإكثار من مكالمات الهاتف المحمول، أثناء الجلوس على المائدة</a:t>
            </a:r>
            <a:r>
              <a:rPr lang="en-US" b="1" dirty="0"/>
              <a:t>.</a:t>
            </a:r>
          </a:p>
          <a:p>
            <a:pPr marL="0" indent="0" algn="r" rtl="1">
              <a:buNone/>
            </a:pPr>
            <a:r>
              <a:rPr lang="ar-SA" b="1" dirty="0"/>
              <a:t>* يعمل المضيف على دفع الحساب بهدوء، ودون لفت نظر الضيوف  لمبلغ الفاتورة</a:t>
            </a:r>
            <a:r>
              <a:rPr lang="en-US" b="1" dirty="0"/>
              <a:t>.</a:t>
            </a:r>
          </a:p>
          <a:p>
            <a:pPr marL="0" indent="0" algn="r" rtl="1">
              <a:buNone/>
            </a:pPr>
            <a:r>
              <a:rPr lang="ar-SA" b="1" dirty="0"/>
              <a:t>* ليس من اللائق أن يبادر الضيف بدفع الحساب</a:t>
            </a:r>
            <a:r>
              <a:rPr lang="en-US" b="1" dirty="0"/>
              <a:t>.  </a:t>
            </a:r>
          </a:p>
          <a:p>
            <a:pPr marL="0" indent="0" algn="r" rtl="1">
              <a:buNone/>
            </a:pPr>
            <a:r>
              <a:rPr lang="ar-SA" b="1" dirty="0"/>
              <a:t>* لا يجوز طلب الطعام المتبقي لأخذه للمنزل إذا كنت ضيفاً</a:t>
            </a:r>
            <a:r>
              <a:rPr lang="en-US" b="1" dirty="0"/>
              <a:t>. </a:t>
            </a:r>
            <a:r>
              <a:rPr lang="ar-SA" b="1" dirty="0"/>
              <a:t> يجوز  في حالة ألا تكون مدعو </a:t>
            </a:r>
            <a:r>
              <a:rPr lang="en-US" b="1" dirty="0"/>
              <a:t>.</a:t>
            </a:r>
          </a:p>
          <a:p>
            <a:pPr marL="0" indent="0" algn="r" rtl="1">
              <a:buNone/>
            </a:pPr>
            <a:r>
              <a:rPr lang="ar-SA" b="1" dirty="0"/>
              <a:t>* بعد تناول القهوة أو الشاي يقدم الضيف شكره للمضيف قبل  المغادرة</a:t>
            </a:r>
            <a:r>
              <a:rPr lang="en-US" b="1" dirty="0"/>
              <a:t>.</a:t>
            </a:r>
          </a:p>
          <a:p>
            <a:pPr marL="0" indent="0" algn="r" rtl="1">
              <a:buNone/>
            </a:pPr>
            <a:r>
              <a:rPr lang="ar-SA" b="1" dirty="0"/>
              <a:t> * في اليوم التالي، يرسل بطاقة شكر للمضيف، أو برسالة بريد  اليكتروني، أو باتصال هاتفي</a:t>
            </a:r>
            <a:r>
              <a:rPr lang="en-US" b="1" dirty="0"/>
              <a:t>.</a:t>
            </a:r>
          </a:p>
          <a:p>
            <a:pPr marL="0" indent="0" algn="r">
              <a:buNone/>
            </a:pPr>
            <a:endParaRPr lang="en-US" b="1" dirty="0"/>
          </a:p>
        </p:txBody>
      </p:sp>
    </p:spTree>
    <p:extLst>
      <p:ext uri="{BB962C8B-B14F-4D97-AF65-F5344CB8AC3E}">
        <p14:creationId xmlns:p14="http://schemas.microsoft.com/office/powerpoint/2010/main" val="40763687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rtl="1"/>
            <a:r>
              <a:rPr lang="ar-SA" sz="5400" b="1" dirty="0"/>
              <a:t>إتيكيت موائد الطعام الرسمية </a:t>
            </a:r>
            <a:endParaRPr lang="en-US" sz="5400" b="1" dirty="0"/>
          </a:p>
        </p:txBody>
      </p:sp>
      <p:sp>
        <p:nvSpPr>
          <p:cNvPr id="3" name="عنصر نائب للمحتوى 2"/>
          <p:cNvSpPr>
            <a:spLocks noGrp="1"/>
          </p:cNvSpPr>
          <p:nvPr>
            <p:ph idx="1"/>
          </p:nvPr>
        </p:nvSpPr>
        <p:spPr>
          <a:xfrm>
            <a:off x="228600" y="1600200"/>
            <a:ext cx="8458200" cy="5029200"/>
          </a:xfrm>
        </p:spPr>
        <p:txBody>
          <a:bodyPr>
            <a:normAutofit lnSpcReduction="10000"/>
          </a:bodyPr>
          <a:lstStyle/>
          <a:p>
            <a:pPr marL="0" indent="0" algn="r" rtl="1">
              <a:buNone/>
            </a:pPr>
            <a:r>
              <a:rPr lang="ar-SA" b="1" dirty="0"/>
              <a:t>* يحضر الضيوف قبل الموعد بقليل، ويجلسون في غرفة استراحة أو في  صالون يتسع لجميع الحاضرين</a:t>
            </a:r>
            <a:r>
              <a:rPr lang="en-US" b="1" dirty="0"/>
              <a:t>.</a:t>
            </a:r>
          </a:p>
          <a:p>
            <a:pPr marL="0" indent="0" algn="r" rtl="1">
              <a:buNone/>
            </a:pPr>
            <a:r>
              <a:rPr lang="ar-SA" b="1" dirty="0"/>
              <a:t>* عندما يحين موعد تناول الطعام يدعو المضيف مدعويه للمائدة</a:t>
            </a:r>
            <a:r>
              <a:rPr lang="en-US" b="1" dirty="0"/>
              <a:t>.  </a:t>
            </a:r>
          </a:p>
          <a:p>
            <a:pPr marL="0" indent="0" algn="r" rtl="1">
              <a:buNone/>
            </a:pPr>
            <a:r>
              <a:rPr lang="ar-SA" b="1" dirty="0"/>
              <a:t>* لا يجلس المدعوون قبل المضيف، إلا إذا أصر المضيف على ذلك</a:t>
            </a:r>
            <a:r>
              <a:rPr lang="en-US" b="1" dirty="0"/>
              <a:t>.  </a:t>
            </a:r>
            <a:r>
              <a:rPr lang="ar-SA" b="1" dirty="0" smtClean="0"/>
              <a:t>* </a:t>
            </a:r>
            <a:r>
              <a:rPr lang="ar-SA" b="1" dirty="0"/>
              <a:t>يفضل أن توضع بطاقات بأسماء المدعوين على المائدة، ويرفع مقعد المعتذر، حتى لا يظل خالياً</a:t>
            </a:r>
            <a:r>
              <a:rPr lang="en-US" b="1" dirty="0"/>
              <a:t>.</a:t>
            </a:r>
          </a:p>
          <a:p>
            <a:pPr marL="0" indent="0" algn="r" rtl="1">
              <a:buNone/>
            </a:pPr>
            <a:r>
              <a:rPr lang="ar-SA" b="1" dirty="0"/>
              <a:t>* يحظر التدخين على الموائد، خاصة في ظل حضور الرؤساء</a:t>
            </a:r>
            <a:r>
              <a:rPr lang="en-US" b="1" dirty="0"/>
              <a:t>.  </a:t>
            </a:r>
          </a:p>
          <a:p>
            <a:pPr marL="0" indent="0" algn="r" rtl="1">
              <a:buNone/>
            </a:pPr>
            <a:r>
              <a:rPr lang="ar-SA" b="1" dirty="0"/>
              <a:t>* في حال إلغاء الحفل، يتم تقديم الاعتذار للمدعوين، إما ببطاقة  خاصة أو بالهاتف مع توضيح سبب الإلغاء</a:t>
            </a:r>
            <a:r>
              <a:rPr lang="en-US" b="1" dirty="0"/>
              <a:t>.</a:t>
            </a:r>
          </a:p>
          <a:p>
            <a:pPr marL="0" indent="0" algn="r">
              <a:buNone/>
            </a:pPr>
            <a:endParaRPr lang="en-US" b="1" dirty="0"/>
          </a:p>
        </p:txBody>
      </p:sp>
    </p:spTree>
    <p:extLst>
      <p:ext uri="{BB962C8B-B14F-4D97-AF65-F5344CB8AC3E}">
        <p14:creationId xmlns:p14="http://schemas.microsoft.com/office/powerpoint/2010/main" val="31308524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2400" y="76200"/>
            <a:ext cx="8839200" cy="1447800"/>
          </a:xfrm>
        </p:spPr>
        <p:txBody>
          <a:bodyPr>
            <a:normAutofit fontScale="90000"/>
          </a:bodyPr>
          <a:lstStyle/>
          <a:p>
            <a:pPr rtl="1"/>
            <a:r>
              <a:rPr lang="ar-SA" sz="3600" b="1" dirty="0"/>
              <a:t>أجمع خبراء الاتيكيت على أن هناك قائمة واضحة لسلوكيات لا يجب ممارستها أمام الناس وخاصة في المناسبات المختلفة </a:t>
            </a:r>
            <a:endParaRPr lang="en-US" sz="3600" b="1" dirty="0"/>
          </a:p>
        </p:txBody>
      </p:sp>
      <p:sp>
        <p:nvSpPr>
          <p:cNvPr id="3" name="عنصر نائب للمحتوى 2"/>
          <p:cNvSpPr>
            <a:spLocks noGrp="1"/>
          </p:cNvSpPr>
          <p:nvPr>
            <p:ph idx="1"/>
          </p:nvPr>
        </p:nvSpPr>
        <p:spPr>
          <a:xfrm>
            <a:off x="152400" y="1600200"/>
            <a:ext cx="8763000" cy="5105400"/>
          </a:xfrm>
        </p:spPr>
        <p:style>
          <a:lnRef idx="1">
            <a:schemeClr val="accent2"/>
          </a:lnRef>
          <a:fillRef idx="2">
            <a:schemeClr val="accent2"/>
          </a:fillRef>
          <a:effectRef idx="1">
            <a:schemeClr val="accent2"/>
          </a:effectRef>
          <a:fontRef idx="minor">
            <a:schemeClr val="dk1"/>
          </a:fontRef>
        </p:style>
        <p:txBody>
          <a:bodyPr>
            <a:noAutofit/>
          </a:bodyPr>
          <a:lstStyle/>
          <a:p>
            <a:pPr marL="0" lvl="0" indent="0" algn="r" rtl="1">
              <a:buNone/>
            </a:pPr>
            <a:r>
              <a:rPr lang="ar-SA" sz="2800" b="1" dirty="0"/>
              <a:t>تخليل الأسنان.</a:t>
            </a:r>
            <a:endParaRPr lang="en-US" sz="2800" b="1" dirty="0"/>
          </a:p>
          <a:p>
            <a:pPr marL="0" lvl="0" indent="0" algn="r" rtl="1">
              <a:buNone/>
            </a:pPr>
            <a:r>
              <a:rPr lang="ar-SA" sz="2800" b="1" dirty="0"/>
              <a:t>حك الجسم.</a:t>
            </a:r>
            <a:endParaRPr lang="en-US" sz="2800" b="1" dirty="0"/>
          </a:p>
          <a:p>
            <a:pPr marL="0" lvl="0" indent="0" algn="r" rtl="1">
              <a:buNone/>
            </a:pPr>
            <a:r>
              <a:rPr lang="ar-SA" sz="2800" b="1" dirty="0"/>
              <a:t>وضع المكياج في الأماكن العامة.</a:t>
            </a:r>
            <a:endParaRPr lang="en-US" sz="2800" b="1" dirty="0"/>
          </a:p>
          <a:p>
            <a:pPr marL="0" lvl="0" indent="0" algn="r" rtl="1">
              <a:buNone/>
            </a:pPr>
            <a:r>
              <a:rPr lang="ar-SA" sz="2800" b="1" dirty="0"/>
              <a:t>مضغ اللبان أو فرقعته في وجه الآخرين.</a:t>
            </a:r>
            <a:endParaRPr lang="en-US" sz="2800" b="1" dirty="0"/>
          </a:p>
          <a:p>
            <a:pPr marL="0" lvl="0" indent="0" algn="r" rtl="1">
              <a:buNone/>
            </a:pPr>
            <a:r>
              <a:rPr lang="ar-SA" sz="2800" b="1" dirty="0"/>
              <a:t>العبث في الأنف.</a:t>
            </a:r>
            <a:endParaRPr lang="en-US" sz="2800" b="1" dirty="0"/>
          </a:p>
          <a:p>
            <a:pPr marL="0" lvl="0" indent="0" algn="r" rtl="1">
              <a:buNone/>
            </a:pPr>
            <a:r>
              <a:rPr lang="ar-SA" sz="2800" b="1" dirty="0"/>
              <a:t>خلع الحذاء في المناسبات الرسمية.</a:t>
            </a:r>
            <a:endParaRPr lang="en-US" sz="2800" b="1" dirty="0"/>
          </a:p>
          <a:p>
            <a:pPr marL="0" lvl="0" indent="0" algn="r" rtl="1">
              <a:buNone/>
            </a:pPr>
            <a:r>
              <a:rPr lang="ar-SA" sz="2800" b="1" dirty="0" err="1"/>
              <a:t>التمخط</a:t>
            </a:r>
            <a:r>
              <a:rPr lang="ar-SA" sz="2800" b="1" dirty="0"/>
              <a:t> في كم الملابس.</a:t>
            </a:r>
            <a:endParaRPr lang="en-US" sz="2800" b="1" dirty="0"/>
          </a:p>
          <a:p>
            <a:pPr marL="0" lvl="0" indent="0" algn="r" rtl="1">
              <a:buNone/>
            </a:pPr>
            <a:r>
              <a:rPr lang="ar-SA" sz="2800" b="1" dirty="0"/>
              <a:t>الحفر في أذنيك والنظر إلى ما تخرجه منها.</a:t>
            </a:r>
            <a:endParaRPr lang="en-US" sz="2800" b="1" dirty="0"/>
          </a:p>
          <a:p>
            <a:pPr marL="0" lvl="0" indent="0" algn="r" rtl="1">
              <a:buNone/>
            </a:pPr>
            <a:r>
              <a:rPr lang="ar-SA" sz="2800" b="1" dirty="0"/>
              <a:t>البصق.</a:t>
            </a:r>
            <a:endParaRPr lang="en-US" sz="2800" b="1" dirty="0"/>
          </a:p>
          <a:p>
            <a:pPr marL="0" lvl="0" indent="0" algn="r" rtl="1">
              <a:buNone/>
            </a:pPr>
            <a:r>
              <a:rPr lang="ar-SA" sz="2800" b="1" dirty="0"/>
              <a:t>التجشؤ.</a:t>
            </a:r>
            <a:endParaRPr lang="en-US" sz="2800" b="1" dirty="0"/>
          </a:p>
          <a:p>
            <a:pPr marL="0" indent="0" algn="r">
              <a:buNone/>
            </a:pPr>
            <a:endParaRPr lang="en-US" sz="2800" b="1" dirty="0"/>
          </a:p>
        </p:txBody>
      </p:sp>
    </p:spTree>
    <p:extLst>
      <p:ext uri="{BB962C8B-B14F-4D97-AF65-F5344CB8AC3E}">
        <p14:creationId xmlns:p14="http://schemas.microsoft.com/office/powerpoint/2010/main" val="36130022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28600" y="228600"/>
            <a:ext cx="8686800" cy="6324600"/>
          </a:xfrm>
        </p:spPr>
        <p:style>
          <a:lnRef idx="1">
            <a:schemeClr val="accent2"/>
          </a:lnRef>
          <a:fillRef idx="2">
            <a:schemeClr val="accent2"/>
          </a:fillRef>
          <a:effectRef idx="1">
            <a:schemeClr val="accent2"/>
          </a:effectRef>
          <a:fontRef idx="minor">
            <a:schemeClr val="dk1"/>
          </a:fontRef>
        </p:style>
        <p:txBody>
          <a:bodyPr>
            <a:normAutofit lnSpcReduction="10000"/>
          </a:bodyPr>
          <a:lstStyle/>
          <a:p>
            <a:pPr lvl="0" algn="r" rtl="1"/>
            <a:r>
              <a:rPr lang="ar-SA" b="1" dirty="0" smtClean="0"/>
              <a:t>السعال والعطس دون أن تغطي فمك أو أنفك.</a:t>
            </a:r>
            <a:endParaRPr lang="en-US" b="1" dirty="0" smtClean="0"/>
          </a:p>
          <a:p>
            <a:pPr lvl="0" algn="r" rtl="1"/>
            <a:r>
              <a:rPr lang="ar-SA" b="1" dirty="0" smtClean="0"/>
              <a:t>شد ملابسك الداخلية.</a:t>
            </a:r>
            <a:endParaRPr lang="en-US" b="1" dirty="0" smtClean="0"/>
          </a:p>
          <a:p>
            <a:pPr lvl="0" algn="r" rtl="1"/>
            <a:r>
              <a:rPr lang="ar-SA" b="1" dirty="0" smtClean="0"/>
              <a:t>الاستمرار في غلق وإصلاح ملابسك بعد الخروج من الحمام.</a:t>
            </a:r>
            <a:endParaRPr lang="en-US" b="1" dirty="0" smtClean="0"/>
          </a:p>
          <a:p>
            <a:pPr lvl="0" algn="r" rtl="1"/>
            <a:r>
              <a:rPr lang="ar-SA" b="1" dirty="0" smtClean="0"/>
              <a:t>تمشيط شعرك بالقرب من أحد.</a:t>
            </a:r>
            <a:endParaRPr lang="en-US" b="1" dirty="0" smtClean="0"/>
          </a:p>
          <a:p>
            <a:pPr lvl="0" algn="r" rtl="1"/>
            <a:r>
              <a:rPr lang="ar-SA" b="1" dirty="0" smtClean="0"/>
              <a:t>قضم الأظافر وشد الجلد الميت.</a:t>
            </a:r>
            <a:endParaRPr lang="en-US" b="1" dirty="0" smtClean="0"/>
          </a:p>
          <a:p>
            <a:pPr lvl="0" algn="r" rtl="1"/>
            <a:r>
              <a:rPr lang="ar-SA" b="1" dirty="0" smtClean="0"/>
              <a:t>إزالة طلاء الأظافر.</a:t>
            </a:r>
            <a:endParaRPr lang="en-US" b="1" dirty="0" smtClean="0"/>
          </a:p>
          <a:p>
            <a:pPr lvl="0" algn="r" rtl="1"/>
            <a:r>
              <a:rPr lang="ar-SA" b="1" dirty="0" smtClean="0"/>
              <a:t>التحدث أثناء وجود طعام في فمك.</a:t>
            </a:r>
            <a:endParaRPr lang="ar-EG" b="1" dirty="0" smtClean="0"/>
          </a:p>
          <a:p>
            <a:pPr lvl="0" algn="r" rtl="1"/>
            <a:r>
              <a:rPr lang="ar-EG" b="1" dirty="0"/>
              <a:t>التحدث بصوت مرتفع أثناء الطعام .</a:t>
            </a:r>
            <a:endParaRPr lang="en-US" b="1" dirty="0"/>
          </a:p>
          <a:p>
            <a:pPr lvl="0" algn="r" rtl="1"/>
            <a:r>
              <a:rPr lang="ar-EG" b="1" dirty="0"/>
              <a:t>  خلع الحذاء تحت المائدة أثناء الطعام ولو كان ضيفاً .</a:t>
            </a:r>
            <a:endParaRPr lang="en-US" b="1" dirty="0"/>
          </a:p>
          <a:p>
            <a:pPr lvl="0" algn="r" rtl="1"/>
            <a:r>
              <a:rPr lang="ar-EG" b="1" dirty="0"/>
              <a:t>  تنظيف أطراف الأصابع بغطاء المائدة أو بقطعة خبز .</a:t>
            </a:r>
            <a:endParaRPr lang="en-US" b="1" dirty="0"/>
          </a:p>
          <a:p>
            <a:pPr lvl="0" algn="r" rtl="1"/>
            <a:r>
              <a:rPr lang="ar-EG" b="1" dirty="0"/>
              <a:t>  استعمال فوطة المائدة للأنف .</a:t>
            </a:r>
            <a:endParaRPr lang="en-US" b="1" dirty="0"/>
          </a:p>
          <a:p>
            <a:pPr lvl="0" algn="r" rtl="1"/>
            <a:endParaRPr lang="en-US" b="1" dirty="0" smtClean="0"/>
          </a:p>
          <a:p>
            <a:pPr algn="r" rtl="1"/>
            <a:endParaRPr lang="en-US" b="1" dirty="0"/>
          </a:p>
        </p:txBody>
      </p:sp>
    </p:spTree>
    <p:extLst>
      <p:ext uri="{BB962C8B-B14F-4D97-AF65-F5344CB8AC3E}">
        <p14:creationId xmlns:p14="http://schemas.microsoft.com/office/powerpoint/2010/main" val="11139174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rtl="1"/>
            <a:r>
              <a:rPr lang="ar-SA" sz="5400" b="1" dirty="0"/>
              <a:t>إتيكيت مغادرة الحفلات </a:t>
            </a:r>
            <a:endParaRPr lang="en-US" sz="5400" b="1" dirty="0"/>
          </a:p>
        </p:txBody>
      </p:sp>
      <p:sp>
        <p:nvSpPr>
          <p:cNvPr id="3" name="عنصر نائب للمحتوى 2"/>
          <p:cNvSpPr>
            <a:spLocks noGrp="1"/>
          </p:cNvSpPr>
          <p:nvPr>
            <p:ph idx="1"/>
          </p:nvPr>
        </p:nvSpPr>
        <p:spPr>
          <a:xfrm>
            <a:off x="228600" y="1524000"/>
            <a:ext cx="8686800" cy="5105400"/>
          </a:xfrm>
        </p:spPr>
        <p:style>
          <a:lnRef idx="1">
            <a:schemeClr val="accent4"/>
          </a:lnRef>
          <a:fillRef idx="2">
            <a:schemeClr val="accent4"/>
          </a:fillRef>
          <a:effectRef idx="1">
            <a:schemeClr val="accent4"/>
          </a:effectRef>
          <a:fontRef idx="minor">
            <a:schemeClr val="dk1"/>
          </a:fontRef>
        </p:style>
        <p:txBody>
          <a:bodyPr>
            <a:noAutofit/>
          </a:bodyPr>
          <a:lstStyle/>
          <a:p>
            <a:pPr marL="0" indent="0" algn="r" rtl="1">
              <a:buNone/>
            </a:pPr>
            <a:r>
              <a:rPr lang="ar-SA" sz="2400" b="1" dirty="0"/>
              <a:t>إذا دعيت إلي حفلة أو إلي عشاء أو إلي أي مناسبة فمن الإتيكيت أن تقبل هذه الدعوة بالحضور أو الرفض بتقديم الاعتذار وفي حالة القبول ما هي المدة التي تقرها قواعد الإتيكيت للبقاء في هذا الحفل ثم الاستئذان وكيف يتم ذلك؟... </a:t>
            </a:r>
            <a:br>
              <a:rPr lang="ar-SA" sz="2400" b="1" dirty="0"/>
            </a:br>
            <a:r>
              <a:rPr lang="ar-SA" sz="2400" b="1" dirty="0"/>
              <a:t>هل تفعل ذلك بمفردك أم تنتظر صاحبة/صاحب الحفل بطلب ذلك منك ويعرضك للإحراج!!</a:t>
            </a:r>
            <a:br>
              <a:rPr lang="ar-SA" sz="2400" b="1" dirty="0"/>
            </a:br>
            <a:r>
              <a:rPr lang="ar-SA" sz="2400" b="1" dirty="0"/>
              <a:t>*  توقيت المغادرة : حاول أن تكون لديك شفافية وتشعر بالأشخاص من حولك، فقد يحاول المضيف أنهاء الحفل عندما يشعر بالتعب . </a:t>
            </a:r>
            <a:br>
              <a:rPr lang="ar-SA" sz="2400" b="1" dirty="0"/>
            </a:br>
            <a:r>
              <a:rPr lang="ar-SA" sz="2400" b="1" dirty="0"/>
              <a:t>فعليك ملاحظة آثار التعب بمجرد أن تبدو عليهم ولا تنتظر حتى يطلب منك ذلك. </a:t>
            </a:r>
            <a:br>
              <a:rPr lang="ar-SA" sz="2400" b="1" dirty="0"/>
            </a:br>
            <a:r>
              <a:rPr lang="ar-SA" sz="2400" b="1" dirty="0"/>
              <a:t>والقاعدة للبقاء في الحفل وتحديد ميعاد المغادرة تبدأ بعد ساعة من تناول الوجبة التي تمت الدعوة من أجلها، فليس من اللائق أيضاً "أن تأكل ثم تترك الحفل بعدها مباشرة".</a:t>
            </a:r>
            <a:br>
              <a:rPr lang="ar-SA" sz="2400" b="1" dirty="0"/>
            </a:br>
            <a:endParaRPr lang="en-US" sz="2400" b="1" dirty="0"/>
          </a:p>
        </p:txBody>
      </p:sp>
    </p:spTree>
    <p:extLst>
      <p:ext uri="{BB962C8B-B14F-4D97-AF65-F5344CB8AC3E}">
        <p14:creationId xmlns:p14="http://schemas.microsoft.com/office/powerpoint/2010/main" val="40040886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rtl="1"/>
            <a:r>
              <a:rPr lang="ar-SA" sz="5400" b="1" dirty="0"/>
              <a:t>اتيكيت مائدة الأعمال </a:t>
            </a:r>
            <a:endParaRPr lang="en-US" sz="5400" b="1" dirty="0"/>
          </a:p>
        </p:txBody>
      </p:sp>
      <p:sp>
        <p:nvSpPr>
          <p:cNvPr id="3" name="عنصر نائب للمحتوى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lstStyle/>
          <a:p>
            <a:pPr algn="r" rtl="1"/>
            <a:r>
              <a:rPr lang="ar-SA" b="1" dirty="0"/>
              <a:t>إن غداء العمل أو عشاء العمل هو أكثر من مناسبة يتناول فيها الأصدقاء الطعام مع بعضهم</a:t>
            </a:r>
            <a:r>
              <a:rPr lang="en-US" b="1" dirty="0"/>
              <a:t>. </a:t>
            </a:r>
            <a:r>
              <a:rPr lang="ar-SA" b="1" dirty="0"/>
              <a:t>فمائدة الطعام في هذه الحال ليست سوى الواسطة لمناقشة المسائل المتعلقة بالعمل</a:t>
            </a:r>
            <a:r>
              <a:rPr lang="en-US" b="1" dirty="0"/>
              <a:t>. </a:t>
            </a:r>
            <a:r>
              <a:rPr lang="ar-SA" b="1" dirty="0"/>
              <a:t>فقد يكون غداء العمل مناسبة للتعرّف إلى أحد زبائنك بشكل أفضل، أو دفع نشاط تجاري معيّن، أو تكريم أحد زبائنك الجيّدين</a:t>
            </a:r>
            <a:r>
              <a:rPr lang="en-US" b="1" dirty="0"/>
              <a:t>.</a:t>
            </a:r>
          </a:p>
          <a:p>
            <a:pPr algn="r" rtl="1"/>
            <a:r>
              <a:rPr lang="ar-SA" b="1" dirty="0"/>
              <a:t>لكن يوجد هناك، بالطبع، نوع من البروتوكول الذي يجب أن يحترم من قبل المضيف، ومن قبل الضيف</a:t>
            </a:r>
            <a:r>
              <a:rPr lang="en-US" b="1" dirty="0"/>
              <a:t>.</a:t>
            </a:r>
          </a:p>
          <a:p>
            <a:pPr algn="r"/>
            <a:endParaRPr lang="en-US" b="1" dirty="0"/>
          </a:p>
        </p:txBody>
      </p:sp>
    </p:spTree>
    <p:extLst>
      <p:ext uri="{BB962C8B-B14F-4D97-AF65-F5344CB8AC3E}">
        <p14:creationId xmlns:p14="http://schemas.microsoft.com/office/powerpoint/2010/main" val="14787910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5"/>
          </a:lnRef>
          <a:fillRef idx="3">
            <a:schemeClr val="accent5"/>
          </a:fillRef>
          <a:effectRef idx="2">
            <a:schemeClr val="accent5"/>
          </a:effectRef>
          <a:fontRef idx="minor">
            <a:schemeClr val="lt1"/>
          </a:fontRef>
        </p:style>
        <p:txBody>
          <a:bodyPr>
            <a:normAutofit/>
          </a:bodyPr>
          <a:lstStyle/>
          <a:p>
            <a:pPr rtl="1"/>
            <a:r>
              <a:rPr lang="ar-EG" sz="4800" b="1" dirty="0"/>
              <a:t>آداب المجاملة المتبعة في مجال الهدايا </a:t>
            </a:r>
            <a:endParaRPr lang="en-US" sz="4800" dirty="0"/>
          </a:p>
        </p:txBody>
      </p:sp>
      <p:sp>
        <p:nvSpPr>
          <p:cNvPr id="3" name="عنصر نائب للمحتوى 2"/>
          <p:cNvSpPr>
            <a:spLocks noGrp="1"/>
          </p:cNvSpPr>
          <p:nvPr>
            <p:ph idx="1"/>
          </p:nvPr>
        </p:nvSpPr>
        <p:spPr>
          <a:xfrm>
            <a:off x="228600" y="1600200"/>
            <a:ext cx="8458200" cy="4953000"/>
          </a:xfrm>
        </p:spPr>
        <p:style>
          <a:lnRef idx="1">
            <a:schemeClr val="accent2"/>
          </a:lnRef>
          <a:fillRef idx="2">
            <a:schemeClr val="accent2"/>
          </a:fillRef>
          <a:effectRef idx="1">
            <a:schemeClr val="accent2"/>
          </a:effectRef>
          <a:fontRef idx="minor">
            <a:schemeClr val="dk1"/>
          </a:fontRef>
        </p:style>
        <p:txBody>
          <a:bodyPr>
            <a:normAutofit fontScale="92500" lnSpcReduction="10000"/>
          </a:bodyPr>
          <a:lstStyle/>
          <a:p>
            <a:pPr marL="0" indent="0" algn="r" rtl="1">
              <a:buNone/>
            </a:pPr>
            <a:r>
              <a:rPr lang="ar-EG" b="1" dirty="0"/>
              <a:t>- فتح الهدية أمام مقدمها مع تقديم الشكر له والثناء علي هديته الجميلة حتي ولو كانت عكس ذلك .</a:t>
            </a:r>
            <a:endParaRPr lang="en-US" b="1" dirty="0"/>
          </a:p>
          <a:p>
            <a:pPr marL="0" indent="0" algn="r" rtl="1">
              <a:buNone/>
            </a:pPr>
            <a:r>
              <a:rPr lang="ar-EG" b="1" dirty="0"/>
              <a:t>- إذا كانت الهدية باقة زهور توضع رأساً في المزهرية مع تقديم الشكر لصحابها .</a:t>
            </a:r>
            <a:endParaRPr lang="en-US" b="1" dirty="0"/>
          </a:p>
          <a:p>
            <a:pPr marL="0" indent="0" algn="r" rtl="1">
              <a:buNone/>
            </a:pPr>
            <a:r>
              <a:rPr lang="ar-EG" b="1" dirty="0"/>
              <a:t>- في حال توجه مجموعة من الأصدقاء الي دعوة غداء أو عشاء يتم الاتفاق علي أن تكون الهدية واحدة وباسم الجميع .</a:t>
            </a:r>
            <a:endParaRPr lang="en-US" b="1" dirty="0"/>
          </a:p>
          <a:p>
            <a:pPr marL="0" indent="0" algn="r" rtl="1">
              <a:buNone/>
            </a:pPr>
            <a:r>
              <a:rPr lang="ar-EG" b="1" dirty="0"/>
              <a:t>- يقدم الرجل هدية الي صديق من العطور والملابس ولا يجوز أن يقدم هدية سبق أن قدمها إليه صديق .</a:t>
            </a:r>
            <a:endParaRPr lang="en-US" b="1" dirty="0"/>
          </a:p>
          <a:p>
            <a:pPr marL="0" indent="0" algn="r" rtl="1">
              <a:buNone/>
            </a:pPr>
            <a:r>
              <a:rPr lang="ar-EG" b="1" dirty="0"/>
              <a:t>- يجب إرسال برقيات أو رسائل الشكر علي هدايا الافراح للجميع باستثناء الأقارب والأصدقاء </a:t>
            </a:r>
            <a:endParaRPr lang="en-US" b="1" dirty="0"/>
          </a:p>
        </p:txBody>
      </p:sp>
    </p:spTree>
    <p:extLst>
      <p:ext uri="{BB962C8B-B14F-4D97-AF65-F5344CB8AC3E}">
        <p14:creationId xmlns:p14="http://schemas.microsoft.com/office/powerpoint/2010/main" val="21321625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304800"/>
            <a:ext cx="8763000" cy="6324600"/>
          </a:xfrm>
        </p:spPr>
        <p:style>
          <a:lnRef idx="1">
            <a:schemeClr val="accent6"/>
          </a:lnRef>
          <a:fillRef idx="2">
            <a:schemeClr val="accent6"/>
          </a:fillRef>
          <a:effectRef idx="1">
            <a:schemeClr val="accent6"/>
          </a:effectRef>
          <a:fontRef idx="minor">
            <a:schemeClr val="dk1"/>
          </a:fontRef>
        </p:style>
        <p:txBody>
          <a:bodyPr>
            <a:normAutofit/>
          </a:bodyPr>
          <a:lstStyle/>
          <a:p>
            <a:pPr marL="0" indent="0" algn="r" rtl="1">
              <a:buNone/>
            </a:pPr>
            <a:r>
              <a:rPr lang="ar-SA" b="1" dirty="0"/>
              <a:t>أ - واجبات المُضيف </a:t>
            </a:r>
            <a:r>
              <a:rPr lang="ar-SA" b="1" dirty="0" smtClean="0"/>
              <a:t>:</a:t>
            </a:r>
            <a:r>
              <a:rPr lang="ar-EG" b="1" dirty="0" smtClean="0"/>
              <a:t> </a:t>
            </a:r>
            <a:r>
              <a:rPr lang="ar-SA" dirty="0" smtClean="0"/>
              <a:t>بداية</a:t>
            </a:r>
            <a:r>
              <a:rPr lang="ar-SA" dirty="0"/>
              <a:t>، من الأفضل أن تختار مطعماً زرته من قبل، لأنك ستشعر بهذه الحال بالارتياح وبأن كل شيء تحت السيطرة </a:t>
            </a:r>
            <a:r>
              <a:rPr lang="ar-EG" dirty="0" smtClean="0"/>
              <a:t>.</a:t>
            </a:r>
          </a:p>
          <a:p>
            <a:pPr marL="0" indent="0" algn="r" rtl="1">
              <a:buNone/>
            </a:pPr>
            <a:r>
              <a:rPr lang="ar-SA" b="1" dirty="0"/>
              <a:t>ب - أصول اختيار المكان المناسب</a:t>
            </a:r>
            <a:r>
              <a:rPr lang="ar-SA" b="1" dirty="0" smtClean="0"/>
              <a:t>:</a:t>
            </a:r>
            <a:r>
              <a:rPr lang="ar-EG" b="1" dirty="0" smtClean="0"/>
              <a:t> </a:t>
            </a:r>
            <a:r>
              <a:rPr lang="ar-SA" dirty="0" smtClean="0"/>
              <a:t>لا </a:t>
            </a:r>
            <a:r>
              <a:rPr lang="ar-SA" dirty="0"/>
              <a:t>تسأل ضيفك أبداً عن المكان الذي يرغب بتناول الطعام فيه</a:t>
            </a:r>
            <a:r>
              <a:rPr lang="en-US" dirty="0"/>
              <a:t>. </a:t>
            </a:r>
            <a:r>
              <a:rPr lang="ar-SA" dirty="0"/>
              <a:t>فواجب الاختيار يقع على المضيف وحده</a:t>
            </a:r>
            <a:r>
              <a:rPr lang="en-US" dirty="0"/>
              <a:t>. </a:t>
            </a:r>
            <a:endParaRPr lang="ar-EG" dirty="0" smtClean="0"/>
          </a:p>
          <a:p>
            <a:pPr marL="0" indent="0" algn="r" rtl="1">
              <a:buNone/>
            </a:pPr>
            <a:r>
              <a:rPr lang="ar-SA" b="1" dirty="0"/>
              <a:t>ج - أصول دعوة الضيوف </a:t>
            </a:r>
            <a:r>
              <a:rPr lang="ar-SA" b="1" dirty="0" err="1" smtClean="0"/>
              <a:t>للجلوس:</a:t>
            </a:r>
            <a:r>
              <a:rPr lang="ar-SA" dirty="0" err="1" smtClean="0"/>
              <a:t>وعندما</a:t>
            </a:r>
            <a:r>
              <a:rPr lang="ar-SA" dirty="0" smtClean="0"/>
              <a:t> </a:t>
            </a:r>
            <a:r>
              <a:rPr lang="ar-SA" dirty="0"/>
              <a:t>تدخلان معاً، أنت وضيفك، دعه يسير أمامك، واحرص على أن يجلس هو أوّلاً وفي المقعد الأفضل على </a:t>
            </a:r>
            <a:r>
              <a:rPr lang="ar-SA" dirty="0" smtClean="0"/>
              <a:t>المائدة</a:t>
            </a:r>
            <a:endParaRPr lang="ar-EG" dirty="0" smtClean="0"/>
          </a:p>
          <a:p>
            <a:pPr marL="0" indent="0" algn="r" rtl="1">
              <a:buNone/>
            </a:pPr>
            <a:r>
              <a:rPr lang="ar-SA" b="1" dirty="0"/>
              <a:t>د- كيف تطلب وجبة </a:t>
            </a:r>
            <a:r>
              <a:rPr lang="ar-SA" b="1" dirty="0" err="1" smtClean="0"/>
              <a:t>الطعام:</a:t>
            </a:r>
            <a:r>
              <a:rPr lang="ar-SA" dirty="0" err="1" smtClean="0"/>
              <a:t>أمضِ</a:t>
            </a:r>
            <a:r>
              <a:rPr lang="ar-SA" dirty="0" smtClean="0"/>
              <a:t> </a:t>
            </a:r>
            <a:r>
              <a:rPr lang="ar-SA" dirty="0"/>
              <a:t>من </a:t>
            </a:r>
            <a:r>
              <a:rPr lang="en-US" dirty="0"/>
              <a:t>5 </a:t>
            </a:r>
            <a:r>
              <a:rPr lang="ar-SA" dirty="0"/>
              <a:t>إلى </a:t>
            </a:r>
            <a:r>
              <a:rPr lang="en-US" dirty="0"/>
              <a:t>10 </a:t>
            </a:r>
            <a:r>
              <a:rPr lang="ar-SA" dirty="0"/>
              <a:t>دقائق بالتحدّث مع ضيفك، كي تخلق أجواء مريحة وودّية، وتؤسس لعلاقة صداقة مثمرة بينكما</a:t>
            </a:r>
            <a:r>
              <a:rPr lang="en-US" dirty="0"/>
              <a:t>.</a:t>
            </a:r>
          </a:p>
          <a:p>
            <a:pPr marL="0" indent="0" algn="r" rtl="1">
              <a:buNone/>
            </a:pPr>
            <a:endParaRPr lang="en-US" dirty="0"/>
          </a:p>
        </p:txBody>
      </p:sp>
    </p:spTree>
    <p:extLst>
      <p:ext uri="{BB962C8B-B14F-4D97-AF65-F5344CB8AC3E}">
        <p14:creationId xmlns:p14="http://schemas.microsoft.com/office/powerpoint/2010/main" val="38187002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28600" y="304800"/>
            <a:ext cx="8686800" cy="6172200"/>
          </a:xfrm>
        </p:spPr>
        <p:style>
          <a:lnRef idx="1">
            <a:schemeClr val="accent6"/>
          </a:lnRef>
          <a:fillRef idx="2">
            <a:schemeClr val="accent6"/>
          </a:fillRef>
          <a:effectRef idx="1">
            <a:schemeClr val="accent6"/>
          </a:effectRef>
          <a:fontRef idx="minor">
            <a:schemeClr val="dk1"/>
          </a:fontRef>
        </p:style>
        <p:txBody>
          <a:bodyPr/>
          <a:lstStyle/>
          <a:p>
            <a:pPr marL="0" indent="0" algn="r" rtl="1">
              <a:buNone/>
            </a:pPr>
            <a:r>
              <a:rPr lang="ar-SA" b="1" dirty="0"/>
              <a:t>هــ - مناقشة </a:t>
            </a:r>
            <a:r>
              <a:rPr lang="ar-SA" b="1" dirty="0" err="1" smtClean="0"/>
              <a:t>الأعمال:</a:t>
            </a:r>
            <a:r>
              <a:rPr lang="ar-SA" dirty="0" err="1" smtClean="0"/>
              <a:t>لا</a:t>
            </a:r>
            <a:r>
              <a:rPr lang="ar-SA" dirty="0" smtClean="0"/>
              <a:t> </a:t>
            </a:r>
            <a:r>
              <a:rPr lang="ar-SA" dirty="0"/>
              <a:t>شك أن الهدف الأوّل في غداء أو عشاء العمل هو مناقشة المسائل المتعلقة </a:t>
            </a:r>
            <a:r>
              <a:rPr lang="ar-SA" dirty="0" smtClean="0"/>
              <a:t>بالأعمال</a:t>
            </a:r>
            <a:endParaRPr lang="ar-EG" dirty="0" smtClean="0"/>
          </a:p>
          <a:p>
            <a:pPr marL="0" indent="0" algn="r" rtl="1">
              <a:buNone/>
            </a:pPr>
            <a:r>
              <a:rPr lang="ar-SA" b="1" dirty="0"/>
              <a:t>و - ختام غداء العمل </a:t>
            </a:r>
            <a:r>
              <a:rPr lang="ar-SA" b="1" dirty="0" smtClean="0"/>
              <a:t>:</a:t>
            </a:r>
            <a:r>
              <a:rPr lang="ar-SA" dirty="0" smtClean="0"/>
              <a:t>استخدم </a:t>
            </a:r>
            <a:r>
              <a:rPr lang="ar-SA" dirty="0"/>
              <a:t>الوقت الذي يلي غداء العمل لمراجعة النقاط التي تمّت </a:t>
            </a:r>
            <a:r>
              <a:rPr lang="ar-SA" dirty="0" smtClean="0"/>
              <a:t>مناقشتها</a:t>
            </a:r>
            <a:endParaRPr lang="ar-EG" dirty="0" smtClean="0"/>
          </a:p>
          <a:p>
            <a:pPr marL="0" indent="0" algn="r" rtl="1">
              <a:buNone/>
            </a:pPr>
            <a:r>
              <a:rPr lang="ar-SA" b="1" dirty="0"/>
              <a:t>ز - المغادرة : </a:t>
            </a:r>
            <a:r>
              <a:rPr lang="ar-SA" dirty="0" smtClean="0"/>
              <a:t>رافق </a:t>
            </a:r>
            <a:r>
              <a:rPr lang="ar-SA" dirty="0"/>
              <a:t>ضيفك إلى الباب، واحرص على استعادة كل المعاطف أو غيرها من الأشياء التي أودعها ضيوفك أو أودعتها </a:t>
            </a:r>
            <a:r>
              <a:rPr lang="ar-SA" dirty="0" smtClean="0"/>
              <a:t>أنت  </a:t>
            </a:r>
            <a:r>
              <a:rPr lang="ar-SA" dirty="0"/>
              <a:t>في غرفة الملابس بالمطعم</a:t>
            </a:r>
            <a:r>
              <a:rPr lang="en-US" dirty="0"/>
              <a:t>. </a:t>
            </a:r>
            <a:endParaRPr lang="ar-EG" dirty="0" smtClean="0"/>
          </a:p>
          <a:p>
            <a:pPr marL="0" indent="0" algn="r" rtl="1">
              <a:buNone/>
            </a:pPr>
            <a:r>
              <a:rPr lang="ar-SA" dirty="0"/>
              <a:t>بإمكان الضيف صاحب الخط غير المقروء أن يرسل كلمة شكر مطبوعة، لكن لا يُنصح إطلاقاً بإرسال كلمة الشكر عبر الفاكس، أو البريد الإلكتروني</a:t>
            </a:r>
            <a:r>
              <a:rPr lang="en-US" dirty="0"/>
              <a:t>.</a:t>
            </a:r>
          </a:p>
          <a:p>
            <a:pPr marL="0" indent="0" algn="r" rtl="1">
              <a:buNone/>
            </a:pPr>
            <a:endParaRPr lang="en-US" dirty="0"/>
          </a:p>
        </p:txBody>
      </p:sp>
    </p:spTree>
    <p:extLst>
      <p:ext uri="{BB962C8B-B14F-4D97-AF65-F5344CB8AC3E}">
        <p14:creationId xmlns:p14="http://schemas.microsoft.com/office/powerpoint/2010/main" val="40342728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81000"/>
            <a:ext cx="8305800" cy="5745163"/>
          </a:xfrm>
        </p:spPr>
        <p:style>
          <a:lnRef idx="1">
            <a:schemeClr val="accent4"/>
          </a:lnRef>
          <a:fillRef idx="2">
            <a:schemeClr val="accent4"/>
          </a:fillRef>
          <a:effectRef idx="1">
            <a:schemeClr val="accent4"/>
          </a:effectRef>
          <a:fontRef idx="minor">
            <a:schemeClr val="dk1"/>
          </a:fontRef>
        </p:style>
        <p:txBody>
          <a:bodyPr>
            <a:normAutofit/>
          </a:bodyPr>
          <a:lstStyle/>
          <a:p>
            <a:pPr marL="0" indent="0" algn="ctr" rtl="1">
              <a:buNone/>
            </a:pPr>
            <a:r>
              <a:rPr lang="ar-EG" sz="6600" dirty="0" smtClean="0">
                <a:cs typeface="PT Bold Heading" pitchFamily="2" charset="-78"/>
              </a:rPr>
              <a:t>انتهت المحاضرة </a:t>
            </a:r>
          </a:p>
          <a:p>
            <a:pPr marL="0" indent="0" algn="ctr" rtl="1">
              <a:buNone/>
            </a:pPr>
            <a:r>
              <a:rPr lang="ar-EG" sz="6600" dirty="0" smtClean="0">
                <a:cs typeface="PT Bold Heading" pitchFamily="2" charset="-78"/>
              </a:rPr>
              <a:t>شكرا لكم </a:t>
            </a:r>
          </a:p>
          <a:p>
            <a:pPr marL="0" indent="0" algn="ctr" rtl="1">
              <a:buNone/>
            </a:pPr>
            <a:r>
              <a:rPr lang="ar-EG" sz="6600" dirty="0" smtClean="0">
                <a:cs typeface="PT Bold Heading" pitchFamily="2" charset="-78"/>
              </a:rPr>
              <a:t>دكتور محمد عبد البديع </a:t>
            </a:r>
            <a:endParaRPr lang="en-US" sz="6600" dirty="0">
              <a:cs typeface="PT Bold Heading" pitchFamily="2" charset="-78"/>
            </a:endParaRPr>
          </a:p>
        </p:txBody>
      </p:sp>
    </p:spTree>
    <p:extLst>
      <p:ext uri="{BB962C8B-B14F-4D97-AF65-F5344CB8AC3E}">
        <p14:creationId xmlns:p14="http://schemas.microsoft.com/office/powerpoint/2010/main" val="31419934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rtl="1"/>
            <a:r>
              <a:rPr lang="ar-SA" sz="6000" b="1" dirty="0"/>
              <a:t>هدية الزفاف </a:t>
            </a:r>
            <a:endParaRPr lang="en-US" sz="6000" b="1" dirty="0"/>
          </a:p>
        </p:txBody>
      </p:sp>
      <p:sp>
        <p:nvSpPr>
          <p:cNvPr id="3" name="عنصر نائب للمحتوى 2"/>
          <p:cNvSpPr>
            <a:spLocks noGrp="1"/>
          </p:cNvSpPr>
          <p:nvPr>
            <p:ph idx="1"/>
          </p:nvPr>
        </p:nvSpPr>
        <p:spPr>
          <a:xfrm>
            <a:off x="228600" y="1524000"/>
            <a:ext cx="8763000" cy="5029200"/>
          </a:xfrm>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marL="0" indent="0" algn="r" rtl="1">
              <a:buNone/>
            </a:pPr>
            <a:r>
              <a:rPr lang="ar-EG" b="1" dirty="0"/>
              <a:t>- في الوقت المحدد يقف عند مدخل القاعة أهل العروسين لاستقبال المدعوين وفقاً للترتيب التالي : </a:t>
            </a:r>
            <a:endParaRPr lang="en-US" b="1" dirty="0"/>
          </a:p>
          <a:p>
            <a:pPr marL="0" indent="0" algn="r" rtl="1">
              <a:buNone/>
            </a:pPr>
            <a:r>
              <a:rPr lang="ar-EG" b="1" dirty="0"/>
              <a:t>ابتداء من المدخل والد العريس والي يساره والدة العروس , والدة العريس ثم والد العروس فالعريس .</a:t>
            </a:r>
            <a:endParaRPr lang="en-US" b="1" dirty="0"/>
          </a:p>
          <a:p>
            <a:pPr marL="0" indent="0" algn="r" rtl="1">
              <a:buNone/>
            </a:pPr>
            <a:r>
              <a:rPr lang="ar-EG" b="1" dirty="0"/>
              <a:t>- في ختام الحفل يقف ذوو العروس والعريس مرة ثانية عند المدخل للتوديع </a:t>
            </a:r>
            <a:endParaRPr lang="ar-EG" b="1" dirty="0" smtClean="0"/>
          </a:p>
          <a:p>
            <a:pPr marL="0" indent="0" algn="r" rtl="1">
              <a:buNone/>
            </a:pPr>
            <a:r>
              <a:rPr lang="ar-EG" b="1" dirty="0"/>
              <a:t>- في حال وجود عشاء في حفل الزفاف يتم توزيع بطاقات صغيرة علي المدعوين تتضمن : اسم المدعو – رقم الطاولة التي سيجلس عليها – إشارة الي المقعد المخصص له .</a:t>
            </a:r>
            <a:endParaRPr lang="en-US" b="1" dirty="0"/>
          </a:p>
          <a:p>
            <a:pPr marL="0" indent="0" algn="r" rtl="1">
              <a:buNone/>
            </a:pPr>
            <a:r>
              <a:rPr lang="ar-EG" b="1" dirty="0"/>
              <a:t>- يراعي في توزيع المدعوين علي الموائد المرقمة أن يكون عدد الجالسين اليها من السيدات متساويا مع عدد الرجال . </a:t>
            </a:r>
            <a:endParaRPr lang="en-US" b="1" dirty="0"/>
          </a:p>
          <a:p>
            <a:pPr marL="0" indent="0" algn="r" rtl="1">
              <a:buNone/>
            </a:pPr>
            <a:endParaRPr lang="en-US" b="1" dirty="0"/>
          </a:p>
        </p:txBody>
      </p:sp>
    </p:spTree>
    <p:extLst>
      <p:ext uri="{BB962C8B-B14F-4D97-AF65-F5344CB8AC3E}">
        <p14:creationId xmlns:p14="http://schemas.microsoft.com/office/powerpoint/2010/main" val="38246648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rtl="1"/>
            <a:r>
              <a:rPr lang="ar-SA" sz="5400" b="1" dirty="0"/>
              <a:t>هدية التخرج</a:t>
            </a:r>
            <a:endParaRPr lang="en-US" sz="5400" b="1" dirty="0"/>
          </a:p>
        </p:txBody>
      </p:sp>
      <p:sp>
        <p:nvSpPr>
          <p:cNvPr id="3" name="عنصر نائب للمحتوى 2"/>
          <p:cNvSpPr>
            <a:spLocks noGrp="1"/>
          </p:cNvSpPr>
          <p:nvPr>
            <p:ph idx="1"/>
          </p:nvPr>
        </p:nvSpPr>
        <p:spPr>
          <a:xfrm>
            <a:off x="228600" y="1600200"/>
            <a:ext cx="8686800" cy="4876800"/>
          </a:xfrm>
        </p:spPr>
        <p:style>
          <a:lnRef idx="1">
            <a:schemeClr val="accent4"/>
          </a:lnRef>
          <a:fillRef idx="2">
            <a:schemeClr val="accent4"/>
          </a:fillRef>
          <a:effectRef idx="1">
            <a:schemeClr val="accent4"/>
          </a:effectRef>
          <a:fontRef idx="minor">
            <a:schemeClr val="dk1"/>
          </a:fontRef>
        </p:style>
        <p:txBody>
          <a:bodyPr>
            <a:normAutofit lnSpcReduction="10000"/>
          </a:bodyPr>
          <a:lstStyle/>
          <a:p>
            <a:pPr marL="0" indent="0" algn="r" rtl="1">
              <a:buNone/>
            </a:pPr>
            <a:r>
              <a:rPr lang="ar-SA" dirty="0"/>
              <a:t>كثير من العائلات تعتبر تخرج أحد الأبناء في الجامعة مناسبة تستحق الاحتفال بها ودعوة الأحباء , وفي هذه المناسبة يفضل اختيار الهدايا التذكارية لأن قيمتها تدوم مع تقدم الزمن مثل مجموعة من الكتب او كاميرا , كما يمكن تقديم هدية رقيقة من الذهب لأنها أشياء يتذكر مناسبتها المحتفى به كل ما نظر إليها , وتقدم الهدية فقط ممن وجهت له الدعوة </a:t>
            </a:r>
            <a:endParaRPr lang="ar-EG" dirty="0" smtClean="0"/>
          </a:p>
          <a:p>
            <a:pPr marL="0" indent="0" algn="r" rtl="1">
              <a:buNone/>
            </a:pPr>
            <a:r>
              <a:rPr lang="ar-SA" b="1" dirty="0"/>
              <a:t>هدايا ودعوات العشاء</a:t>
            </a:r>
            <a:r>
              <a:rPr lang="en-US" b="1" dirty="0"/>
              <a:t> :</a:t>
            </a:r>
            <a:br>
              <a:rPr lang="en-US" b="1" dirty="0"/>
            </a:br>
            <a:r>
              <a:rPr lang="ar-SA" dirty="0"/>
              <a:t>غالبا ما يقدم المدعو الى حفل عشاء أو غداء نوعا من الحلوى أو سلة من الزهور ولا يشترط أن ننتظر من صاحب الدعوة تقديم ما جلبناه من حلوى على مائدة الطعام </a:t>
            </a:r>
            <a:endParaRPr lang="en-US" dirty="0"/>
          </a:p>
        </p:txBody>
      </p:sp>
    </p:spTree>
    <p:extLst>
      <p:ext uri="{BB962C8B-B14F-4D97-AF65-F5344CB8AC3E}">
        <p14:creationId xmlns:p14="http://schemas.microsoft.com/office/powerpoint/2010/main" val="13172712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1"/>
            <a:r>
              <a:rPr lang="ar-SA" b="1" dirty="0"/>
              <a:t>هدايا العمل </a:t>
            </a:r>
            <a:endParaRPr lang="en-US" dirty="0"/>
          </a:p>
        </p:txBody>
      </p:sp>
      <p:sp>
        <p:nvSpPr>
          <p:cNvPr id="3" name="عنصر نائب للمحتوى 2"/>
          <p:cNvSpPr>
            <a:spLocks noGrp="1"/>
          </p:cNvSpPr>
          <p:nvPr>
            <p:ph idx="1"/>
          </p:nvPr>
        </p:nvSpPr>
        <p:spPr>
          <a:xfrm>
            <a:off x="228600" y="1600200"/>
            <a:ext cx="8458200" cy="4953000"/>
          </a:xfrm>
        </p:spPr>
        <p:style>
          <a:lnRef idx="1">
            <a:schemeClr val="accent6"/>
          </a:lnRef>
          <a:fillRef idx="2">
            <a:schemeClr val="accent6"/>
          </a:fillRef>
          <a:effectRef idx="1">
            <a:schemeClr val="accent6"/>
          </a:effectRef>
          <a:fontRef idx="minor">
            <a:schemeClr val="dk1"/>
          </a:fontRef>
        </p:style>
        <p:txBody>
          <a:bodyPr>
            <a:normAutofit lnSpcReduction="10000"/>
          </a:bodyPr>
          <a:lstStyle/>
          <a:p>
            <a:pPr algn="r" rtl="1"/>
            <a:r>
              <a:rPr lang="ar-SA" b="1" dirty="0"/>
              <a:t>في حال تقديم هدية الى رئيس العمل فيجب توخي الحذر في اختيار نوع الهدية حتى لا يساء فهم المغزى من تقديمها فيعتبرها البعض محاولة لكسب رضائه , ويفضل أن تكون رمزية مثل الأدوات المكتبية , إلا اذا كان تقديم الهدية في حفل عام واقيم لتكريم رئيس العمل واشرك الموظفون كلهم في تقديمها له فيمكن تقديم هدية ثمينة بلا حرج</a:t>
            </a:r>
            <a:r>
              <a:rPr lang="en-US" b="1" dirty="0"/>
              <a:t> , </a:t>
            </a:r>
            <a:r>
              <a:rPr lang="ar-SA" b="1" dirty="0"/>
              <a:t>وتقديم رئيس العمل هدية لأحد الموظفين مستحب ويمكن اعتباره نوعا من التقدير لمجهوده في العمل</a:t>
            </a:r>
            <a:r>
              <a:rPr lang="en-US" b="1" dirty="0"/>
              <a:t> .</a:t>
            </a:r>
          </a:p>
          <a:p>
            <a:pPr algn="r" rtl="1"/>
            <a:r>
              <a:rPr lang="ar-SA" b="1" dirty="0"/>
              <a:t>ولا تنسي إرسال برقية شكر لكل من دعاك لمشاركه فرحته سواء شاركت في الاحتفال او لم تشارك</a:t>
            </a:r>
            <a:endParaRPr lang="en-US" b="1" dirty="0"/>
          </a:p>
        </p:txBody>
      </p:sp>
    </p:spTree>
    <p:extLst>
      <p:ext uri="{BB962C8B-B14F-4D97-AF65-F5344CB8AC3E}">
        <p14:creationId xmlns:p14="http://schemas.microsoft.com/office/powerpoint/2010/main" val="30681462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rtl="1"/>
            <a:r>
              <a:rPr lang="ar-SA" sz="6000" b="1" dirty="0"/>
              <a:t>2- اتيكيت المصافحة في العمل </a:t>
            </a:r>
            <a:endParaRPr lang="en-US" sz="6000" b="1" dirty="0"/>
          </a:p>
        </p:txBody>
      </p:sp>
      <p:sp>
        <p:nvSpPr>
          <p:cNvPr id="3" name="عنصر نائب للمحتوى 2"/>
          <p:cNvSpPr>
            <a:spLocks noGrp="1"/>
          </p:cNvSpPr>
          <p:nvPr>
            <p:ph idx="1"/>
          </p:nvPr>
        </p:nvSpPr>
        <p:spPr>
          <a:xfrm>
            <a:off x="228600" y="1600200"/>
            <a:ext cx="8686800" cy="5029200"/>
          </a:xfrm>
        </p:spPr>
        <p:style>
          <a:lnRef idx="1">
            <a:schemeClr val="accent5"/>
          </a:lnRef>
          <a:fillRef idx="2">
            <a:schemeClr val="accent5"/>
          </a:fillRef>
          <a:effectRef idx="1">
            <a:schemeClr val="accent5"/>
          </a:effectRef>
          <a:fontRef idx="minor">
            <a:schemeClr val="dk1"/>
          </a:fontRef>
        </p:style>
        <p:txBody>
          <a:bodyPr>
            <a:noAutofit/>
          </a:bodyPr>
          <a:lstStyle/>
          <a:p>
            <a:pPr marL="0" indent="0" algn="r" rtl="1">
              <a:buNone/>
            </a:pPr>
            <a:r>
              <a:rPr lang="ar-SA" sz="2800" b="1" dirty="0"/>
              <a:t>يوجد فارق كبير بين إتيكيت العمل والإتيكيت الاجتماعي، ويتضح هذا الاختلاف في كلمتي "الشهامة واللطف"، فمعاملات العمل تشبه إلى حد ما الضوابط العسكرية. </a:t>
            </a:r>
            <a:br>
              <a:rPr lang="ar-SA" sz="2800" b="1" dirty="0"/>
            </a:br>
            <a:r>
              <a:rPr lang="ar-SA" sz="2800" b="1" dirty="0"/>
              <a:t>أ- إذا كنت تفتح الباب للمرأة كنوع من الاحترام لها فنفس </a:t>
            </a:r>
            <a:r>
              <a:rPr lang="ar-SA" sz="2800" b="1" dirty="0" err="1"/>
              <a:t>الشئ</a:t>
            </a:r>
            <a:r>
              <a:rPr lang="ar-SA" sz="2800" b="1" dirty="0"/>
              <a:t> يمكنك أن تفعله مع الرجل المهم .. أو للعملاء أو حتى لزميل يحمل أشياء ثقيلة.</a:t>
            </a:r>
            <a:br>
              <a:rPr lang="ar-SA" sz="2800" b="1" dirty="0"/>
            </a:br>
            <a:r>
              <a:rPr lang="ar-SA" sz="2800" b="1" dirty="0"/>
              <a:t>ب- الأبواب المتحركة التي تفتح في جميع الاتجاهات، لابد وأن تكون في المقدمة لدفعها للأمام ثم الانتظار على الجانب للسماح للأشخاص بالمرور.</a:t>
            </a:r>
            <a:br>
              <a:rPr lang="ar-SA" sz="2800" b="1" dirty="0"/>
            </a:br>
            <a:r>
              <a:rPr lang="ar-SA" sz="2800" b="1" dirty="0"/>
              <a:t>ج - قد يثير بعض الرجال الفوضى </a:t>
            </a:r>
            <a:r>
              <a:rPr lang="ar-SA" sz="2800" b="1" dirty="0" err="1"/>
              <a:t>فى</a:t>
            </a:r>
            <a:r>
              <a:rPr lang="ar-SA" sz="2800" b="1" dirty="0"/>
              <a:t> المصاعد الكهربائية للسماح للمرأة بالخروج أولاً منها .. إلا إذا كانت هي الرئيسة أو هي العميل ، والقاعدة التي تطبق في هذه الحالة الخروج للمرأة أو للرجل التي/الذي يكون أقرب لباب المصعد.</a:t>
            </a:r>
            <a:br>
              <a:rPr lang="ar-SA" sz="2800" b="1" dirty="0"/>
            </a:br>
            <a:endParaRPr lang="en-US" sz="2800" b="1" dirty="0"/>
          </a:p>
        </p:txBody>
      </p:sp>
    </p:spTree>
    <p:extLst>
      <p:ext uri="{BB962C8B-B14F-4D97-AF65-F5344CB8AC3E}">
        <p14:creationId xmlns:p14="http://schemas.microsoft.com/office/powerpoint/2010/main" val="13733365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rtl="1"/>
            <a:r>
              <a:rPr lang="ar-SA" sz="6000" b="1" dirty="0"/>
              <a:t>المصافحة بالأيدي</a:t>
            </a:r>
            <a:endParaRPr lang="en-US" sz="6000" b="1" dirty="0"/>
          </a:p>
        </p:txBody>
      </p:sp>
      <p:sp>
        <p:nvSpPr>
          <p:cNvPr id="3" name="عنصر نائب للمحتوى 2"/>
          <p:cNvSpPr>
            <a:spLocks noGrp="1"/>
          </p:cNvSpPr>
          <p:nvPr>
            <p:ph idx="1"/>
          </p:nvPr>
        </p:nvSpPr>
        <p:spPr>
          <a:xfrm>
            <a:off x="228600" y="1600200"/>
            <a:ext cx="8763000" cy="4953000"/>
          </a:xfrm>
        </p:spPr>
        <p:style>
          <a:lnRef idx="1">
            <a:schemeClr val="accent3"/>
          </a:lnRef>
          <a:fillRef idx="2">
            <a:schemeClr val="accent3"/>
          </a:fillRef>
          <a:effectRef idx="1">
            <a:schemeClr val="accent3"/>
          </a:effectRef>
          <a:fontRef idx="minor">
            <a:schemeClr val="dk1"/>
          </a:fontRef>
        </p:style>
        <p:txBody>
          <a:bodyPr>
            <a:noAutofit/>
          </a:bodyPr>
          <a:lstStyle/>
          <a:p>
            <a:pPr marL="0" indent="0" algn="r" rtl="1">
              <a:buNone/>
            </a:pPr>
            <a:r>
              <a:rPr lang="ar-SA" sz="3600" b="1" dirty="0"/>
              <a:t>- الطريقة المقبولة في تحية العمل للأشخاص الآخرين هي المصافحة بالأيدي، وأن كانت القبلات دخلت مجال التحية أيضاً.</a:t>
            </a:r>
            <a:br>
              <a:rPr lang="ar-SA" sz="3600" b="1" dirty="0"/>
            </a:br>
            <a:r>
              <a:rPr lang="ar-SA" sz="3600" b="1" dirty="0"/>
              <a:t>- عند مصافحة الأشخاص بالأيدي، لا تحاول تقبيل شخص دون الآخر فالكل سواء.</a:t>
            </a:r>
            <a:br>
              <a:rPr lang="ar-SA" sz="3600" b="1" dirty="0"/>
            </a:br>
            <a:r>
              <a:rPr lang="ar-SA" sz="3600" b="1" dirty="0"/>
              <a:t>- من المعتاد عليه في الإتيكيت الاجتماعي عند مصافحة المرأة لشخص أمامها لابد وأن تكون هي المبادرة أولاً .. أما في إتيكيت العمل لا يهم من الذي يقوم بالمصافحة أولاً والأفضل أن يكون الشخص الذي بيده زمام الأمور.</a:t>
            </a:r>
            <a:endParaRPr lang="en-US" sz="3600" b="1" dirty="0"/>
          </a:p>
        </p:txBody>
      </p:sp>
    </p:spTree>
    <p:extLst>
      <p:ext uri="{BB962C8B-B14F-4D97-AF65-F5344CB8AC3E}">
        <p14:creationId xmlns:p14="http://schemas.microsoft.com/office/powerpoint/2010/main" val="25882347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rtl="1"/>
            <a:r>
              <a:rPr lang="ar-EG" sz="5400" b="1" dirty="0"/>
              <a:t>اتيكيت التحية </a:t>
            </a:r>
            <a:endParaRPr lang="en-US" sz="5400" b="1" dirty="0"/>
          </a:p>
        </p:txBody>
      </p:sp>
      <p:sp>
        <p:nvSpPr>
          <p:cNvPr id="3" name="عنصر نائب للمحتوى 2"/>
          <p:cNvSpPr>
            <a:spLocks noGrp="1"/>
          </p:cNvSpPr>
          <p:nvPr>
            <p:ph idx="1"/>
          </p:nvPr>
        </p:nvSpPr>
        <p:spPr>
          <a:xfrm>
            <a:off x="304800" y="1600200"/>
            <a:ext cx="8610600" cy="4876800"/>
          </a:xfrm>
        </p:spPr>
        <p:style>
          <a:lnRef idx="1">
            <a:schemeClr val="accent6"/>
          </a:lnRef>
          <a:fillRef idx="2">
            <a:schemeClr val="accent6"/>
          </a:fillRef>
          <a:effectRef idx="1">
            <a:schemeClr val="accent6"/>
          </a:effectRef>
          <a:fontRef idx="minor">
            <a:schemeClr val="dk1"/>
          </a:fontRef>
        </p:style>
        <p:txBody>
          <a:bodyPr>
            <a:normAutofit fontScale="92500"/>
          </a:bodyPr>
          <a:lstStyle/>
          <a:p>
            <a:pPr marL="0" indent="0" algn="r" rtl="1">
              <a:buNone/>
            </a:pPr>
            <a:r>
              <a:rPr lang="ar-EG" dirty="0"/>
              <a:t>- الرجل هو الذي يبدأ بتحية المرأة .</a:t>
            </a:r>
            <a:endParaRPr lang="en-US" dirty="0"/>
          </a:p>
          <a:p>
            <a:pPr marL="0" indent="0" algn="r" rtl="1">
              <a:buNone/>
            </a:pPr>
            <a:r>
              <a:rPr lang="ar-EG" dirty="0"/>
              <a:t>- الرجل أو المرأة الأصغر سناً والأقل رتبة يبدأ كل منهما بتحية الرجل أو المرأة الأكبر سناً والأكثر أهمية .</a:t>
            </a:r>
            <a:endParaRPr lang="en-US" dirty="0"/>
          </a:p>
          <a:p>
            <a:pPr marL="0" indent="0" algn="r" rtl="1">
              <a:buNone/>
            </a:pPr>
            <a:r>
              <a:rPr lang="ar-EG" dirty="0"/>
              <a:t>- المرأة هي التي تبدأ بتحية المسؤول الرسمي أو رجل الدين .</a:t>
            </a:r>
            <a:endParaRPr lang="en-US" dirty="0"/>
          </a:p>
          <a:p>
            <a:pPr marL="0" indent="0" algn="r" rtl="1">
              <a:buNone/>
            </a:pPr>
            <a:r>
              <a:rPr lang="ar-EG" dirty="0"/>
              <a:t>- </a:t>
            </a:r>
            <a:r>
              <a:rPr lang="ar-EG" u="dbl" dirty="0"/>
              <a:t>عندما يلتقي الرجل والمرأة :</a:t>
            </a:r>
            <a:endParaRPr lang="en-US" dirty="0"/>
          </a:p>
          <a:p>
            <a:pPr marL="0" indent="0" algn="r" rtl="1">
              <a:buNone/>
            </a:pPr>
            <a:r>
              <a:rPr lang="ar-EG" b="1" dirty="0"/>
              <a:t>في المصعد</a:t>
            </a:r>
            <a:r>
              <a:rPr lang="ar-EG" dirty="0"/>
              <a:t> : يطفئ سيجارته إذا دخلت معه الي المصعد .</a:t>
            </a:r>
            <a:endParaRPr lang="en-US" dirty="0"/>
          </a:p>
          <a:p>
            <a:pPr marL="0" indent="0" algn="r" rtl="1">
              <a:buNone/>
            </a:pPr>
            <a:r>
              <a:rPr lang="ar-EG" b="1" dirty="0"/>
              <a:t>علي السلم</a:t>
            </a:r>
            <a:r>
              <a:rPr lang="ar-EG" dirty="0"/>
              <a:t> : يترك المرأة تصعد قبله وهو يصعد وراءها وعند النزول ينزل هو قبلها وهي وراءه وفي بعض البلدان يصعد الرجل قبلها .</a:t>
            </a:r>
            <a:endParaRPr lang="en-US" dirty="0"/>
          </a:p>
          <a:p>
            <a:pPr marL="0" indent="0" algn="r" rtl="1">
              <a:buNone/>
            </a:pPr>
            <a:r>
              <a:rPr lang="ar-EG" b="1" dirty="0"/>
              <a:t>في الشارع</a:t>
            </a:r>
            <a:r>
              <a:rPr lang="ar-EG" dirty="0"/>
              <a:t> : يتحدث الرجل مع المرأة بصوت خافت .</a:t>
            </a:r>
            <a:endParaRPr lang="en-US" dirty="0"/>
          </a:p>
          <a:p>
            <a:pPr marL="0" indent="0" algn="r">
              <a:buNone/>
            </a:pPr>
            <a:endParaRPr lang="en-US" dirty="0"/>
          </a:p>
        </p:txBody>
      </p:sp>
    </p:spTree>
    <p:extLst>
      <p:ext uri="{BB962C8B-B14F-4D97-AF65-F5344CB8AC3E}">
        <p14:creationId xmlns:p14="http://schemas.microsoft.com/office/powerpoint/2010/main" val="3210358065"/>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TotalTime>
  <Words>2556</Words>
  <Application>Microsoft Office PowerPoint</Application>
  <PresentationFormat>عرض على الشاشة (3:4)‏</PresentationFormat>
  <Paragraphs>179</Paragraphs>
  <Slides>32</Slides>
  <Notes>0</Notes>
  <HiddenSlides>0</HiddenSlides>
  <MMClips>0</MMClips>
  <ScaleCrop>false</ScaleCrop>
  <HeadingPairs>
    <vt:vector size="4" baseType="variant">
      <vt:variant>
        <vt:lpstr>نسق</vt:lpstr>
      </vt:variant>
      <vt:variant>
        <vt:i4>1</vt:i4>
      </vt:variant>
      <vt:variant>
        <vt:lpstr>عناوين الشرائح</vt:lpstr>
      </vt:variant>
      <vt:variant>
        <vt:i4>32</vt:i4>
      </vt:variant>
    </vt:vector>
  </HeadingPairs>
  <TitlesOfParts>
    <vt:vector size="33" baseType="lpstr">
      <vt:lpstr>نسق Office</vt:lpstr>
      <vt:lpstr>فن الاتيكيت والبروتوكول  الثلاثاء 31 / 3 / 2020 م الفرقة الثانية إعلام بنها</vt:lpstr>
      <vt:lpstr>إتيكيت الهــــدايا والمصافحة </vt:lpstr>
      <vt:lpstr>آداب المجاملة المتبعة في مجال الهدايا </vt:lpstr>
      <vt:lpstr>هدية الزفاف </vt:lpstr>
      <vt:lpstr>هدية التخرج</vt:lpstr>
      <vt:lpstr>هدايا العمل </vt:lpstr>
      <vt:lpstr>2- اتيكيت المصافحة في العمل </vt:lpstr>
      <vt:lpstr>المصافحة بالأيدي</vt:lpstr>
      <vt:lpstr>اتيكيت التحية </vt:lpstr>
      <vt:lpstr>3- إتيكيت الحديث في التليفون </vt:lpstr>
      <vt:lpstr> إتيكيت الحفلات والولائم   </vt:lpstr>
      <vt:lpstr>عرض تقديمي في PowerPoint</vt:lpstr>
      <vt:lpstr>ومن أهم اعتبارات الإتيكيت التي ينبغي مراعاتها عند تنظيم الحفلات</vt:lpstr>
      <vt:lpstr>عرض تقديمي في PowerPoint</vt:lpstr>
      <vt:lpstr>أنواع الحفلات </vt:lpstr>
      <vt:lpstr>عرض تقديمي في PowerPoint</vt:lpstr>
      <vt:lpstr>إتيكيت احتفال المنزل </vt:lpstr>
      <vt:lpstr> إتيكيت الموائد </vt:lpstr>
      <vt:lpstr>اعتبارات اللياقة والذوق والإتيكيت الواجب الالتزام بها من طرف الضيوف على النحو التالي </vt:lpstr>
      <vt:lpstr>عرض تقديمي في PowerPoint</vt:lpstr>
      <vt:lpstr>عرض تقديمي في PowerPoint</vt:lpstr>
      <vt:lpstr>إتيكيت موائد الطعام في المنزل </vt:lpstr>
      <vt:lpstr>إتيكيت  موائد الطعام في المطاعم </vt:lpstr>
      <vt:lpstr>عرض تقديمي في PowerPoint</vt:lpstr>
      <vt:lpstr>إتيكيت موائد الطعام الرسمية </vt:lpstr>
      <vt:lpstr>أجمع خبراء الاتيكيت على أن هناك قائمة واضحة لسلوكيات لا يجب ممارستها أمام الناس وخاصة في المناسبات المختلفة </vt:lpstr>
      <vt:lpstr>عرض تقديمي في PowerPoint</vt:lpstr>
      <vt:lpstr>إتيكيت مغادرة الحفلات </vt:lpstr>
      <vt:lpstr>اتيكيت مائدة الأعمال </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فن الاتيكيت والبروتوكول  الثلاثاء 31 / 3 / 2020 م الفرقة الثانية إعلام بنها</dc:title>
  <dc:creator>Dr. Mohamed</dc:creator>
  <cp:lastModifiedBy>Dr. Mohamed</cp:lastModifiedBy>
  <cp:revision>18</cp:revision>
  <dcterms:created xsi:type="dcterms:W3CDTF">2020-03-26T09:36:02Z</dcterms:created>
  <dcterms:modified xsi:type="dcterms:W3CDTF">2020-03-26T11:16:15Z</dcterms:modified>
</cp:coreProperties>
</file>